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2" r:id="rId3"/>
    <p:sldId id="257" r:id="rId4"/>
    <p:sldId id="306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301" r:id="rId25"/>
    <p:sldId id="302" r:id="rId26"/>
    <p:sldId id="310" r:id="rId27"/>
    <p:sldId id="281" r:id="rId28"/>
    <p:sldId id="308" r:id="rId29"/>
    <p:sldId id="305" r:id="rId30"/>
    <p:sldId id="284" r:id="rId31"/>
    <p:sldId id="307" r:id="rId32"/>
    <p:sldId id="283" r:id="rId33"/>
    <p:sldId id="287" r:id="rId34"/>
    <p:sldId id="288" r:id="rId35"/>
    <p:sldId id="315" r:id="rId36"/>
    <p:sldId id="289" r:id="rId37"/>
    <p:sldId id="291" r:id="rId38"/>
    <p:sldId id="292" r:id="rId39"/>
    <p:sldId id="293" r:id="rId40"/>
    <p:sldId id="294" r:id="rId41"/>
    <p:sldId id="298" r:id="rId42"/>
    <p:sldId id="295" r:id="rId43"/>
    <p:sldId id="314" r:id="rId44"/>
    <p:sldId id="316" r:id="rId45"/>
    <p:sldId id="297" r:id="rId46"/>
    <p:sldId id="260" r:id="rId47"/>
    <p:sldId id="300" r:id="rId48"/>
    <p:sldId id="313" r:id="rId49"/>
    <p:sldId id="312" r:id="rId50"/>
    <p:sldId id="311" r:id="rId51"/>
  </p:sldIdLst>
  <p:sldSz cx="9144000" cy="5143500" type="screen16x9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1"/>
    <a:srgbClr val="598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043"/>
  </p:normalViewPr>
  <p:slideViewPr>
    <p:cSldViewPr snapToGrid="0" snapToObjects="1">
      <p:cViewPr>
        <p:scale>
          <a:sx n="125" d="100"/>
          <a:sy n="125" d="100"/>
        </p:scale>
        <p:origin x="1240" y="2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276D9-9692-0C49-B05B-37860354241C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334DE-800B-3E4F-B2B5-916AA61CD4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4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Протокол HTTP/2 обещает ускорение загрузки страниц и очень активно продвигается. Так ли это и какую пользу от протокола могут получить </a:t>
            </a:r>
            <a:r>
              <a:rPr lang="ru-RU" dirty="0" err="1" smtClean="0"/>
              <a:t>Frontend</a:t>
            </a:r>
            <a:r>
              <a:rPr lang="ru-RU" dirty="0" smtClean="0"/>
              <a:t> разработчики? Стоит ли переходить на новый протокол? В качестве киллер </a:t>
            </a:r>
            <a:r>
              <a:rPr lang="ru-RU" dirty="0" err="1" smtClean="0"/>
              <a:t>фичи</a:t>
            </a:r>
            <a:r>
              <a:rPr lang="ru-RU" dirty="0" smtClean="0"/>
              <a:t> заявлена поддержка </a:t>
            </a:r>
            <a:r>
              <a:rPr lang="ru-RU" dirty="0" err="1" smtClean="0"/>
              <a:t>Server</a:t>
            </a:r>
            <a:r>
              <a:rPr lang="ru-RU" dirty="0" smtClean="0"/>
              <a:t> </a:t>
            </a:r>
            <a:r>
              <a:rPr lang="ru-RU" dirty="0" err="1" smtClean="0"/>
              <a:t>push</a:t>
            </a:r>
            <a:r>
              <a:rPr lang="ru-RU" dirty="0" smtClean="0"/>
              <a:t>. Что это и как этим пользоваться? Эти и другие вопросы будут освещены в докладе.</a:t>
            </a:r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64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HTTP/1  браузер максимум открывает 6 соединений.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HTTP/2 </a:t>
            </a:r>
            <a:r>
              <a:rPr lang="ru-RU" dirty="0" err="1" smtClean="0"/>
              <a:t>паралельно</a:t>
            </a:r>
            <a:r>
              <a:rPr lang="ru-RU" dirty="0" smtClean="0"/>
              <a:t> может качаться сотни файлов. При этом можно </a:t>
            </a:r>
            <a:r>
              <a:rPr lang="ru-RU" dirty="0" err="1" smtClean="0"/>
              <a:t>приоритезировать</a:t>
            </a:r>
            <a:r>
              <a:rPr lang="ru-RU" dirty="0" smtClean="0"/>
              <a:t> загрузку и даже прервать загрузку файла. В HTTP/1 пока файл не будет загружен, браузер не приступит к загрузке следующего (если будет занято максимальное количество коннектов).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HTTP/2 выигрывает за счет высокого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паралелизма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35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Приоритезация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это как кортеж с мигалками. Когда какому-то файлу повышают приоритет, он проносится сквозь поток, а все остальные на это время прижимаются к обочине.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71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752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10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Почему</a:t>
            </a:r>
            <a:r>
              <a:rPr lang="ru-RU" baseline="0" dirty="0" smtClean="0"/>
              <a:t> выделил </a:t>
            </a:r>
            <a:r>
              <a:rPr lang="mr-IN" baseline="0" dirty="0" smtClean="0"/>
              <a:t>–</a:t>
            </a:r>
            <a:r>
              <a:rPr lang="ru-RU" baseline="0" dirty="0" smtClean="0"/>
              <a:t> поддерживают </a:t>
            </a:r>
            <a:r>
              <a:rPr lang="en-US" baseline="0" dirty="0" smtClean="0"/>
              <a:t>Server push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34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113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13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30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30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58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922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prerender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533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 это должно</a:t>
            </a:r>
            <a:r>
              <a:rPr lang="ru-RU" baseline="0" dirty="0" smtClean="0"/>
              <a:t> обрабатываться так же </a:t>
            </a:r>
            <a:r>
              <a:rPr lang="en-US" baseline="0" dirty="0" smtClean="0"/>
              <a:t>Proxy </a:t>
            </a:r>
            <a:r>
              <a:rPr lang="ru-RU" baseline="0" dirty="0" smtClean="0"/>
              <a:t>сервером. Это не только для клиента.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084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Subresources</a:t>
            </a:r>
            <a:r>
              <a:rPr lang="en-US" baseline="0" dirty="0" smtClean="0"/>
              <a:t> - deprecated</a:t>
            </a:r>
            <a:endParaRPr lang="ru-RU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814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prerender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065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 это должно</a:t>
            </a:r>
            <a:r>
              <a:rPr lang="ru-RU" baseline="0" dirty="0" smtClean="0"/>
              <a:t> обрабатываться так же </a:t>
            </a:r>
            <a:r>
              <a:rPr lang="en-US" baseline="0" dirty="0" smtClean="0"/>
              <a:t>Proxy </a:t>
            </a:r>
            <a:r>
              <a:rPr lang="ru-RU" baseline="0" dirty="0" smtClean="0"/>
              <a:t>сервером. Это не только для клиента.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537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 это должно</a:t>
            </a:r>
            <a:r>
              <a:rPr lang="ru-RU" baseline="0" dirty="0" smtClean="0"/>
              <a:t> обрабатываться так же </a:t>
            </a:r>
            <a:r>
              <a:rPr lang="en-US" baseline="0" dirty="0" smtClean="0"/>
              <a:t>Proxy </a:t>
            </a:r>
            <a:r>
              <a:rPr lang="ru-RU" baseline="0" dirty="0" smtClean="0"/>
              <a:t>сервером. Это не только для клиента.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85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Поисковик нам выдаст кучу ответов вида </a:t>
            </a:r>
            <a:r>
              <a:rPr lang="en-US" dirty="0" smtClean="0"/>
              <a:t>COMET,</a:t>
            </a:r>
            <a:r>
              <a:rPr lang="en-US" baseline="0" dirty="0" smtClean="0"/>
              <a:t> Server-Sent-Events, 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Push promises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421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Поисковик нам выдаст кучу ответов вида </a:t>
            </a:r>
            <a:r>
              <a:rPr lang="en-US" dirty="0" smtClean="0"/>
              <a:t>COMET,</a:t>
            </a:r>
            <a:r>
              <a:rPr lang="en-US" baseline="0" dirty="0" smtClean="0"/>
              <a:t> Server-Sent-Events, 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Push promises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27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7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</a:t>
            </a:r>
            <a:r>
              <a:rPr lang="ru-RU" baseline="0" dirty="0" smtClean="0"/>
              <a:t> делаем высоконагруженный портал с множеством туристических сервисов. Основное наше направление - это продажа билетов.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Мы даем возможность клиентам купить билет на любое путешествие!</a:t>
            </a:r>
          </a:p>
          <a:p>
            <a:endParaRPr lang="ru-RU" baseline="0" dirty="0" smtClean="0"/>
          </a:p>
          <a:p>
            <a:r>
              <a:rPr lang="ru-RU" baseline="0" dirty="0" smtClean="0"/>
              <a:t>У нас большой </a:t>
            </a:r>
            <a:r>
              <a:rPr lang="en-US" baseline="0" dirty="0" smtClean="0"/>
              <a:t>IT </a:t>
            </a:r>
            <a:r>
              <a:rPr lang="ru-RU" baseline="0" dirty="0" smtClean="0"/>
              <a:t>отдел – почти 50</a:t>
            </a:r>
            <a:r>
              <a:rPr lang="en-US" baseline="0" dirty="0" smtClean="0"/>
              <a:t>%</a:t>
            </a:r>
            <a:r>
              <a:rPr lang="ru-RU" baseline="0" dirty="0" smtClean="0"/>
              <a:t> всего штата.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Мы следим</a:t>
            </a:r>
            <a:r>
              <a:rPr lang="ru-RU" baseline="0" dirty="0" smtClean="0"/>
              <a:t> за технологиями и об одной такой технологии, которую мы начинаем внедрять в наши сервисы сегодня и пойдет речь.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59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DNS Lookup</a:t>
            </a:r>
          </a:p>
          <a:p>
            <a:r>
              <a:rPr lang="en-US" dirty="0" smtClean="0"/>
              <a:t>Initial</a:t>
            </a:r>
            <a:r>
              <a:rPr lang="en-US" baseline="0" dirty="0" smtClean="0"/>
              <a:t> connection - orange</a:t>
            </a:r>
          </a:p>
          <a:p>
            <a:r>
              <a:rPr lang="en-US" baseline="0" dirty="0" smtClean="0"/>
              <a:t>SSL - purple</a:t>
            </a:r>
          </a:p>
          <a:p>
            <a:r>
              <a:rPr lang="en-US" baseline="0" dirty="0" smtClean="0"/>
              <a:t>Request sent - gray</a:t>
            </a:r>
          </a:p>
          <a:p>
            <a:r>
              <a:rPr lang="en-US" baseline="0" dirty="0" smtClean="0"/>
              <a:t>Waiting TTFB - green</a:t>
            </a:r>
          </a:p>
          <a:p>
            <a:r>
              <a:rPr lang="ru-RU" baseline="0" dirty="0" smtClean="0"/>
              <a:t>Загрузка</a:t>
            </a:r>
            <a:r>
              <a:rPr lang="en-US" baseline="0" dirty="0" smtClean="0"/>
              <a:t> </a:t>
            </a:r>
            <a:r>
              <a:rPr lang="ru-RU" baseline="0" dirty="0" smtClean="0"/>
              <a:t>контента</a:t>
            </a:r>
            <a:r>
              <a:rPr lang="en-US" baseline="0" dirty="0" smtClean="0"/>
              <a:t> - blue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571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Какими способами можно инициировать </a:t>
            </a:r>
            <a:r>
              <a:rPr lang="ru-RU" dirty="0" err="1" smtClean="0"/>
              <a:t>пуш</a:t>
            </a:r>
            <a:r>
              <a:rPr lang="ru-RU" dirty="0" smtClean="0"/>
              <a:t> файлов?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850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28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396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955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276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52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51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91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 хочу поговорить с вами про </a:t>
            </a:r>
            <a:r>
              <a:rPr lang="en-US" dirty="0" smtClean="0"/>
              <a:t>HTTP/2</a:t>
            </a:r>
            <a:r>
              <a:rPr lang="ru-RU" baseline="0" dirty="0" smtClean="0"/>
              <a:t> с точки зрения продвинутого пользователя – т.е. Разработчика веб приложений. Я не буду углубляться в детали, которые не обязательны для нашей индустрии </a:t>
            </a:r>
            <a:r>
              <a:rPr lang="ru-RU" baseline="0" dirty="0" err="1" smtClean="0"/>
              <a:t>фронтенда</a:t>
            </a:r>
            <a:r>
              <a:rPr lang="ru-RU" baseline="0" dirty="0" smtClean="0"/>
              <a:t>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Почему он</a:t>
            </a:r>
            <a:r>
              <a:rPr lang="ru-RU" baseline="0" dirty="0" smtClean="0"/>
              <a:t> интересен? Нам пророчат что это будущее.</a:t>
            </a:r>
            <a:endParaRPr lang="ru-RU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Обещают ускорение загрузки страниц и очень активно продвигается </a:t>
            </a:r>
            <a:r>
              <a:rPr lang="en-US" dirty="0" smtClean="0"/>
              <a:t>Mozilla </a:t>
            </a:r>
            <a:r>
              <a:rPr lang="ru-RU" dirty="0" smtClean="0"/>
              <a:t>и </a:t>
            </a:r>
            <a:r>
              <a:rPr lang="en-US" dirty="0" smtClean="0"/>
              <a:t>Google</a:t>
            </a:r>
            <a:r>
              <a:rPr lang="ru-RU" dirty="0" smtClean="0"/>
              <a:t>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Меня сейчас интересуют вопросы так ли это и какую пользу от протокола могут получить </a:t>
            </a:r>
            <a:r>
              <a:rPr lang="ru-RU" dirty="0" err="1" smtClean="0"/>
              <a:t>Frontend</a:t>
            </a:r>
            <a:r>
              <a:rPr lang="ru-RU" dirty="0" smtClean="0"/>
              <a:t> разработчики? Стоит ли переходить на новый протокол сейчас? В качестве киллер </a:t>
            </a:r>
            <a:r>
              <a:rPr lang="ru-RU" dirty="0" err="1" smtClean="0"/>
              <a:t>фичи</a:t>
            </a:r>
            <a:r>
              <a:rPr lang="ru-RU" dirty="0" smtClean="0"/>
              <a:t> заявлена поддержка </a:t>
            </a:r>
            <a:r>
              <a:rPr lang="ru-RU" dirty="0" err="1" smtClean="0"/>
              <a:t>Server</a:t>
            </a:r>
            <a:r>
              <a:rPr lang="ru-RU" dirty="0" smtClean="0"/>
              <a:t> </a:t>
            </a:r>
            <a:r>
              <a:rPr lang="ru-RU" dirty="0" err="1" smtClean="0"/>
              <a:t>push</a:t>
            </a:r>
            <a:r>
              <a:rPr lang="ru-RU" dirty="0" smtClean="0"/>
              <a:t>. Что это и как этим пользоваться?</a:t>
            </a:r>
            <a:r>
              <a:rPr lang="ru-RU" baseline="0" dirty="0" smtClean="0"/>
              <a:t> </a:t>
            </a:r>
            <a:r>
              <a:rPr lang="ru-RU" dirty="0" smtClean="0"/>
              <a:t>Эти и другие вопросы будут освещены в докладе.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6375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0870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Апинион</a:t>
            </a:r>
            <a:r>
              <a:rPr lang="ru-RU" dirty="0" smtClean="0"/>
              <a:t> лидеры – </a:t>
            </a:r>
            <a:r>
              <a:rPr lang="ru-RU" dirty="0" err="1" smtClean="0"/>
              <a:t>ЛОМы</a:t>
            </a:r>
            <a:r>
              <a:rPr lang="ru-RU" baseline="0" dirty="0" smtClean="0"/>
              <a:t> в мире </a:t>
            </a:r>
            <a:r>
              <a:rPr lang="en-US" baseline="0" dirty="0" smtClean="0"/>
              <a:t>IT</a:t>
            </a:r>
            <a:r>
              <a:rPr lang="ru-RU" baseline="0" dirty="0" smtClean="0"/>
              <a:t>, которые транслируют </a:t>
            </a:r>
            <a:r>
              <a:rPr lang="ru-RU" baseline="0" dirty="0" err="1" smtClean="0"/>
              <a:t>негикам</a:t>
            </a:r>
            <a:r>
              <a:rPr lang="ru-RU" baseline="0" dirty="0" smtClean="0"/>
              <a:t> что хорошо, а что плохо.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60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 же программируем</a:t>
            </a:r>
            <a:r>
              <a:rPr lang="ru-RU" baseline="0" dirty="0" smtClean="0"/>
              <a:t> не ради программирования. У нас должна быть цель и ответ на вопрос – зачем?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51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 smtClean="0"/>
              <a:t>Апинион</a:t>
            </a:r>
            <a:r>
              <a:rPr lang="ru-RU" dirty="0" smtClean="0"/>
              <a:t> лидеры – </a:t>
            </a:r>
            <a:r>
              <a:rPr lang="ru-RU" dirty="0" err="1" smtClean="0"/>
              <a:t>ЛОМы</a:t>
            </a:r>
            <a:r>
              <a:rPr lang="ru-RU" baseline="0" dirty="0" smtClean="0"/>
              <a:t> в мире </a:t>
            </a:r>
            <a:r>
              <a:rPr lang="en-US" baseline="0" dirty="0" smtClean="0"/>
              <a:t>IT</a:t>
            </a:r>
            <a:r>
              <a:rPr lang="ru-RU" baseline="0" dirty="0" smtClean="0"/>
              <a:t>, которые транслируют </a:t>
            </a:r>
            <a:r>
              <a:rPr lang="ru-RU" baseline="0" dirty="0" err="1" smtClean="0"/>
              <a:t>негикам</a:t>
            </a:r>
            <a:r>
              <a:rPr lang="ru-RU" baseline="0" dirty="0" smtClean="0"/>
              <a:t> что хорошо, а что плохо.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437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560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Ниже загрузка ЦПУ и расход памяти (потому что открывается меньше соединений одновременно).</a:t>
            </a:r>
          </a:p>
          <a:p>
            <a:r>
              <a:rPr lang="ru-RU" dirty="0" smtClean="0"/>
              <a:t>Можно использовать HTTP </a:t>
            </a:r>
            <a:r>
              <a:rPr lang="ru-RU" dirty="0" err="1" smtClean="0"/>
              <a:t>pipelining</a:t>
            </a:r>
            <a:r>
              <a:rPr lang="ru-RU" dirty="0" smtClean="0"/>
              <a:t> (конвейерную обработку) запросов и ответов.</a:t>
            </a:r>
          </a:p>
          <a:p>
            <a:r>
              <a:rPr lang="ru-RU" dirty="0" smtClean="0"/>
              <a:t>Снижает вероятность перегрузки сети (меньше TCP соединений).</a:t>
            </a:r>
          </a:p>
          <a:p>
            <a:r>
              <a:rPr lang="ru-RU" dirty="0" smtClean="0"/>
              <a:t>Уменьшает лаги для последующих запросов (не нужно заново устанавливать TCP соединение).</a:t>
            </a:r>
          </a:p>
          <a:p>
            <a:r>
              <a:rPr lang="ru-RU" dirty="0" smtClean="0"/>
              <a:t>Ошибки HTTP возвращаются без закрытия соединения — клиенты могут пробовать новые команды, и, если они не поддерживаются сервером, послать повторный запрос в том же соединении, используя старую семантику.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 переходом HTTP/2 необходимость в доменном </a:t>
            </a:r>
            <a:r>
              <a:rPr lang="ru-RU" dirty="0" err="1" smtClean="0"/>
              <a:t>шардировании</a:t>
            </a:r>
            <a:r>
              <a:rPr lang="ru-RU" dirty="0" smtClean="0"/>
              <a:t> отпадает. Вы можете запросить столько ресурсов, сколько вам требуется. Более того, в случае с HTTP/2 </a:t>
            </a:r>
            <a:r>
              <a:rPr lang="ru-RU" dirty="0" err="1" smtClean="0"/>
              <a:t>шардирование</a:t>
            </a:r>
            <a:r>
              <a:rPr lang="ru-RU" dirty="0" smtClean="0"/>
              <a:t> не улучшит производительность, а приведёт скорее к противоположному эффекту, так как создаст дополнительные TCP-соединения и будет мешать </a:t>
            </a:r>
            <a:r>
              <a:rPr lang="ru-RU" dirty="0" err="1" smtClean="0"/>
              <a:t>приоритизации</a:t>
            </a:r>
            <a:r>
              <a:rPr lang="ru-RU" dirty="0" smtClean="0"/>
              <a:t>. 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Согласно RFC 7230, разделу 6.4, "клиент должен ограничить количество одновременных соединений к определённому серверу". Предыдущая версия спецификации HTTP/1.1указывала конкретные максимальные значения, но в RFC 7230 "оказалось, что это непрактично для многих приложений... вместо этого... будьте благоразумны, открывая одновременные соединения". Эти рекомендации нацелены на улучшение времени отклика по HTTP и недопущения перегрузок сети. Если конвейерная обработка HTTP реализована правильно, дополнительные соединения не улучшат производительность, но могут привести к перегрузке сети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791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http2 ещё широко не представлен и не используется. Мы не можем сказать точно как всё сложится. Мы видели как использовался SPDY и мы можем сделать некоторые предположения и вычисления, основанные на этом и на других прошлых и текущих экспериментах.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http2 уменьшает количество необходимых сетевых приёмов-передач, полностью избегает дилеммы блокировки начала очереди за счёт мультиплексирования и быстрого отклонения нежелательных потоков.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позволяет работать множеству параллельных потоков, число которых может превышать число соединений даже у наиболее активно использующих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шардинг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современных сайтов…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приоритетами, корректно используемыми на потоках, шансы получить важные данные раньше менее важных значительно выше.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Собрав всё это вместе, я скажу, что очень высоки шансы, что это приведёт к ускорению загрузки страниц и повысит отзывчивость веб-сайтов. Коротко: лучше ощущения от веб-серфинга.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59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467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671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363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Первые спецификации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созданы в 1992г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SPDY основан в 2012.</a:t>
            </a:r>
          </a:p>
          <a:p>
            <a:pPr rtl="0"/>
            <a:endParaRPr lang="en-US" b="0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Было решено, что клиенты и серверы могут быть либо совместимы с http2, либо нет.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http2 больше не будет минорных версий.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окажется, что необходимо расширить протокол или изменить его, тогда появится http3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SPDY работал только поверх TLS и было сильное желание сделать TLS обязательным и для http2, но консенсус не был достигнут и http2 выпущен с опциональным TLS.</a:t>
            </a:r>
          </a:p>
          <a:p>
            <a:pPr rtl="0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известных разработчика спецификации чётко заявили, что они будут реализовывать только http2 поверх TLS: руководитель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Mozilla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Firefox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руководитель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два лидирующих браузера на сегодня.</a:t>
            </a:r>
            <a:endParaRPr lang="en-US" b="0" dirty="0" smtClean="0">
              <a:effectLst/>
            </a:endParaRP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HTTP/2 обладает теми же свойствами что и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SPDY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Различия только в реализации. Для пользователя эти отличия невидимы, для него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SPDY=H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TTP/2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595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Представьте</a:t>
            </a:r>
            <a:r>
              <a:rPr lang="ru-RU" baseline="0" dirty="0" smtClean="0"/>
              <a:t> себе мир, в котором вы отказались от спрайтов и </a:t>
            </a:r>
            <a:r>
              <a:rPr lang="ru-RU" baseline="0" dirty="0" err="1" smtClean="0"/>
              <a:t>бандлов</a:t>
            </a:r>
            <a:r>
              <a:rPr lang="ru-RU" baseline="0" dirty="0" smtClean="0"/>
              <a:t> </a:t>
            </a:r>
            <a:r>
              <a:rPr lang="en-US" baseline="0" dirty="0" smtClean="0"/>
              <a:t>JS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354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После того, как протокол SSL был стандартизирован IETF (</a:t>
            </a:r>
            <a:r>
              <a:rPr lang="ru-RU" dirty="0" err="1" smtClean="0"/>
              <a:t>Internet</a:t>
            </a:r>
            <a:r>
              <a:rPr lang="ru-RU" dirty="0" smtClean="0"/>
              <a:t> </a:t>
            </a:r>
            <a:r>
              <a:rPr lang="ru-RU" dirty="0" err="1" smtClean="0"/>
              <a:t>Engineering</a:t>
            </a:r>
            <a:r>
              <a:rPr lang="ru-RU" dirty="0" smtClean="0"/>
              <a:t> </a:t>
            </a:r>
            <a:r>
              <a:rPr lang="ru-RU" dirty="0" err="1" smtClean="0"/>
              <a:t>Task</a:t>
            </a:r>
            <a:r>
              <a:rPr lang="ru-RU" dirty="0" smtClean="0"/>
              <a:t> </a:t>
            </a:r>
            <a:r>
              <a:rPr lang="ru-RU" dirty="0" err="1" smtClean="0"/>
              <a:t>Force</a:t>
            </a:r>
            <a:r>
              <a:rPr lang="ru-RU" dirty="0" smtClean="0"/>
              <a:t>), он был переименован в TLS. Поэтому хотя имена SSL и TLS взаимозаменяемы, они всё-таки отличаются, так как каждое описывает другую версию протокола.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4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Протокол позиционируется как замена некоторых частей протокола HTTP — таких, как управление соединениями и форматы передачи данных.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b="0" dirty="0" smtClean="0">
              <a:effectLst/>
            </a:endParaRP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Основной задачей является снижение времени загрузки веб-страниц и их элементов, и любых других задержек между браузером и клиентом, работающих под защищенным соединением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98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213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58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0492C-12E4-3045-94AA-403393407302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34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DAE2C-DCC8-C74D-9726-BA1F4BA4C06F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9BC1-D3C8-4645-8CE6-15457F4CBA21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18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9C77-3535-314A-AD80-9D51024D9F2C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21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88B6-F792-B544-8383-9E03BB90554D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58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5E13-4EF2-444A-9A8D-B30ADE28CC4D}" type="datetime1">
              <a:rPr lang="ru-RU" smtClean="0"/>
              <a:t>24.09.16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63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18BA0-8888-2649-8B4D-BCA8E26DD8B9}" type="datetime1">
              <a:rPr lang="ru-RU" smtClean="0"/>
              <a:t>24.09.16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2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D6EB-82CE-9C4C-B392-99DBF75B1F8E}" type="datetime1">
              <a:rPr lang="ru-RU" smtClean="0"/>
              <a:t>24.09.16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96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7B8F-0FF0-CF4C-8C18-6B5BDA247107}" type="datetime1">
              <a:rPr lang="ru-RU" smtClean="0"/>
              <a:t>24.09.16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43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E354-CE30-034C-A8FE-7027218FA71F}" type="datetime1">
              <a:rPr lang="ru-RU" smtClean="0"/>
              <a:t>24.09.16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40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9D84-ED83-2347-9747-64776D24D973}" type="datetime1">
              <a:rPr lang="ru-RU" smtClean="0"/>
              <a:t>24.09.16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40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45389-2CE8-4848-BF00-AC6E5DFF7B96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0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uqdQeC" TargetMode="External"/><Relationship Id="rId4" Type="http://schemas.openxmlformats.org/officeDocument/2006/relationships/image" Target="../media/image3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0"/>
            <a:ext cx="6853538" cy="5143500"/>
          </a:xfrm>
          <a:prstGeom prst="rect">
            <a:avLst/>
          </a:prstGeom>
        </p:spPr>
      </p:pic>
      <p:pic>
        <p:nvPicPr>
          <p:cNvPr id="19" name="Изображение 18" descr="bg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1176" y="1492852"/>
            <a:ext cx="56571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000000"/>
                </a:solidFill>
                <a:latin typeface="Arial"/>
                <a:cs typeface="Arial"/>
              </a:rPr>
              <a:t>HTTP/2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1421" y="2171224"/>
            <a:ext cx="28966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>
                <a:solidFill>
                  <a:srgbClr val="000000"/>
                </a:solidFill>
                <a:latin typeface="Arial"/>
                <a:cs typeface="Arial"/>
              </a:rPr>
              <a:t>Что нужно знать </a:t>
            </a:r>
            <a:r>
              <a:rPr lang="ru-RU" sz="1500" dirty="0" err="1">
                <a:solidFill>
                  <a:srgbClr val="000000"/>
                </a:solidFill>
                <a:latin typeface="Arial"/>
                <a:cs typeface="Arial"/>
              </a:rPr>
              <a:t>фронтендеру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Изображение 11" descr="logo_tut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39" y="5819682"/>
            <a:ext cx="1234722" cy="5260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55282" y="799830"/>
            <a:ext cx="16289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Moscow JS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Conf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21" y="2858713"/>
            <a:ext cx="872490" cy="87249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5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91256" y="33068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Мультиплексирование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67" y="1325880"/>
            <a:ext cx="4039713" cy="32710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0456" y="365127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Мультиплексирование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33500"/>
            <a:ext cx="6088380" cy="246539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4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 err="1">
                <a:latin typeface="Arial"/>
                <a:cs typeface="Arial"/>
              </a:rPr>
              <a:t>Приоритезация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400175"/>
            <a:ext cx="4514850" cy="264795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40942" y="1501626"/>
            <a:ext cx="26532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SUPPORT</a:t>
            </a:r>
            <a:endParaRPr lang="ru-RU" sz="33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8845" y="2194560"/>
            <a:ext cx="269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rgbClr val="414041"/>
                </a:solidFill>
              </a:rPr>
              <a:t>Что с поддержкой?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1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Поддержка браузерами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1" y="1571625"/>
            <a:ext cx="6380699" cy="241363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Поддержка на </a:t>
            </a:r>
            <a:r>
              <a:rPr lang="ru-RU" sz="2250" b="1" dirty="0" err="1">
                <a:latin typeface="Arial"/>
                <a:cs typeface="Arial"/>
              </a:rPr>
              <a:t>бекенде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8056" y="1249680"/>
            <a:ext cx="3870254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sz="2100" dirty="0"/>
              <a:t>Nginx (1.9.5+)</a:t>
            </a:r>
          </a:p>
          <a:p>
            <a:pPr marL="214313" indent="-214313">
              <a:buFont typeface="Wingdings" charset="2"/>
              <a:buChar char="§"/>
            </a:pPr>
            <a:r>
              <a:rPr lang="en-US" sz="2100" dirty="0"/>
              <a:t>Apache (2.4.17+) with mod_http2</a:t>
            </a:r>
          </a:p>
          <a:p>
            <a:pPr marL="214313" indent="-214313">
              <a:buFont typeface="Wingdings" charset="2"/>
              <a:buChar char="§"/>
            </a:pPr>
            <a:r>
              <a:rPr lang="en-US" sz="2100" b="1" dirty="0" err="1"/>
              <a:t>Nodejs</a:t>
            </a:r>
            <a:r>
              <a:rPr lang="en-US" sz="2100" dirty="0"/>
              <a:t> with http2 module</a:t>
            </a:r>
          </a:p>
          <a:p>
            <a:pPr marL="214313" indent="-214313">
              <a:buFont typeface="Wingdings" charset="2"/>
              <a:buChar char="§"/>
            </a:pPr>
            <a:r>
              <a:rPr lang="en-US" sz="2100" b="1" dirty="0" err="1"/>
              <a:t>Nghttpx</a:t>
            </a:r>
            <a:endParaRPr lang="en-US" sz="2100" b="1" dirty="0"/>
          </a:p>
          <a:p>
            <a:pPr marL="214313" indent="-214313">
              <a:buFont typeface="Wingdings" charset="2"/>
              <a:buChar char="§"/>
            </a:pPr>
            <a:r>
              <a:rPr lang="en-US" sz="2100" dirty="0"/>
              <a:t>H2O</a:t>
            </a:r>
          </a:p>
          <a:p>
            <a:endParaRPr lang="ru-RU" sz="135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0" y="1249680"/>
            <a:ext cx="1893570" cy="189357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5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23160" y="1501626"/>
            <a:ext cx="42062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b="1" dirty="0">
                <a:solidFill>
                  <a:srgbClr val="FFC000"/>
                </a:solidFill>
                <a:latin typeface="Arial"/>
                <a:cs typeface="Arial"/>
              </a:rPr>
              <a:t>СЕРТИФИКАТЫ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3597" y="2212384"/>
            <a:ext cx="1927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</a:rPr>
              <a:t>HTTPS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://</a:t>
            </a:r>
            <a:endParaRPr lang="ru-RU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6" y="2253866"/>
            <a:ext cx="514918" cy="54028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1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Где брать сертификаты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8056" y="1249680"/>
            <a:ext cx="5832404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100" dirty="0"/>
              <a:t>Купить...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100" dirty="0"/>
              <a:t>Получить бесплатно у</a:t>
            </a:r>
            <a:endParaRPr lang="en-US" sz="2100" dirty="0"/>
          </a:p>
          <a:p>
            <a:pPr marL="557213" lvl="1" indent="-214313">
              <a:buFont typeface="Wingdings" charset="2"/>
              <a:buChar char="§"/>
            </a:pPr>
            <a:r>
              <a:rPr lang="ru-RU" sz="2100" b="1" dirty="0" err="1"/>
              <a:t>Let's</a:t>
            </a:r>
            <a:r>
              <a:rPr lang="ru-RU" sz="2100" b="1" dirty="0"/>
              <a:t> </a:t>
            </a:r>
            <a:r>
              <a:rPr lang="ru-RU" sz="2100" b="1" dirty="0" err="1"/>
              <a:t>encrypt</a:t>
            </a:r>
            <a:endParaRPr lang="en-US" sz="2100" dirty="0"/>
          </a:p>
          <a:p>
            <a:pPr marL="557213" lvl="1" indent="-214313">
              <a:buFont typeface="Wingdings" charset="2"/>
              <a:buChar char="§"/>
            </a:pPr>
            <a:r>
              <a:rPr lang="ru-RU" sz="2100" b="1" dirty="0" err="1"/>
              <a:t>StartSSL</a:t>
            </a:r>
            <a:endParaRPr lang="ru-RU" sz="2100" b="1" dirty="0"/>
          </a:p>
          <a:p>
            <a:pPr marL="214313" indent="-214313">
              <a:buFont typeface="Wingdings" charset="2"/>
              <a:buChar char="§"/>
            </a:pPr>
            <a:r>
              <a:rPr lang="ru-RU" sz="2100" dirty="0"/>
              <a:t>Создать самому и подписать (</a:t>
            </a:r>
            <a:r>
              <a:rPr lang="ru-RU" sz="2100" dirty="0" err="1"/>
              <a:t>self-signed</a:t>
            </a:r>
            <a:r>
              <a:rPr lang="ru-RU" sz="2100" dirty="0"/>
              <a:t>)</a:t>
            </a:r>
          </a:p>
          <a:p>
            <a:endParaRPr lang="ru-RU" sz="135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15" y="3142507"/>
            <a:ext cx="1907506" cy="84900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5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Self-signed </a:t>
            </a:r>
            <a:r>
              <a:rPr lang="ru-RU" sz="2250" b="1" dirty="0">
                <a:latin typeface="Arial"/>
                <a:cs typeface="Arial"/>
              </a:rPr>
              <a:t>сертификаты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8056" y="1295400"/>
            <a:ext cx="5801924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100" dirty="0" err="1"/>
              <a:t>Работает</a:t>
            </a:r>
            <a:r>
              <a:rPr lang="en-US" sz="2100" dirty="0"/>
              <a:t>, </a:t>
            </a:r>
            <a:r>
              <a:rPr lang="en-US" sz="2100" dirty="0" err="1"/>
              <a:t>но</a:t>
            </a:r>
            <a:r>
              <a:rPr lang="en-US" sz="2100" dirty="0"/>
              <a:t> </a:t>
            </a:r>
            <a:r>
              <a:rPr lang="en-US" sz="2100" b="1" dirty="0">
                <a:solidFill>
                  <a:srgbClr val="0070C0"/>
                </a:solidFill>
              </a:rPr>
              <a:t>Chrome</a:t>
            </a:r>
            <a:r>
              <a:rPr lang="en-US" sz="2100" dirty="0"/>
              <a:t> </a:t>
            </a:r>
            <a:r>
              <a:rPr lang="en-US" sz="2100" dirty="0" err="1"/>
              <a:t>запускать</a:t>
            </a:r>
            <a:r>
              <a:rPr lang="en-US" sz="2100" dirty="0"/>
              <a:t> </a:t>
            </a:r>
            <a:r>
              <a:rPr lang="en-US" sz="2100" dirty="0" err="1"/>
              <a:t>с</a:t>
            </a:r>
            <a:r>
              <a:rPr lang="en-US" sz="2100" dirty="0"/>
              <a:t> </a:t>
            </a:r>
            <a:r>
              <a:rPr lang="en-US" sz="2100" dirty="0" err="1"/>
              <a:t>флагом</a:t>
            </a:r>
            <a:r>
              <a:rPr lang="en-US" sz="2100" dirty="0"/>
              <a:t>:</a:t>
            </a:r>
            <a:r>
              <a:rPr lang="ru-RU" sz="2100" dirty="0"/>
              <a:t> </a:t>
            </a:r>
            <a:r>
              <a:rPr lang="en-US" sz="2100" dirty="0"/>
              <a:t>chrome </a:t>
            </a:r>
            <a:r>
              <a:rPr lang="en-US" sz="2100" b="1" dirty="0">
                <a:solidFill>
                  <a:srgbClr val="FF0000"/>
                </a:solidFill>
              </a:rPr>
              <a:t>--ignore-certificate-errors</a:t>
            </a:r>
          </a:p>
          <a:p>
            <a:endParaRPr lang="ru-RU" sz="135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90" y="2491740"/>
            <a:ext cx="1752788" cy="1751076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5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29840" y="1513057"/>
            <a:ext cx="40309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300" b="1" dirty="0">
                <a:solidFill>
                  <a:srgbClr val="0070C0"/>
                </a:solidFill>
                <a:latin typeface="Arial"/>
                <a:cs typeface="Arial"/>
              </a:rPr>
              <a:t>SERVER HINTS</a:t>
            </a:r>
          </a:p>
          <a:p>
            <a:pPr algn="just"/>
            <a:r>
              <a:rPr lang="en-US" sz="3300" b="1" dirty="0">
                <a:solidFill>
                  <a:srgbClr val="FFC000"/>
                </a:solidFill>
                <a:latin typeface="Arial"/>
                <a:cs typeface="Arial"/>
              </a:rPr>
              <a:t>RESOURCE HINTS</a:t>
            </a:r>
          </a:p>
          <a:p>
            <a:pPr algn="just"/>
            <a:r>
              <a:rPr lang="en-US" sz="3300" b="1" dirty="0">
                <a:solidFill>
                  <a:srgbClr val="00B050"/>
                </a:solidFill>
                <a:latin typeface="Arial"/>
                <a:cs typeface="Arial"/>
              </a:rPr>
              <a:t>SERVER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15" y="2355148"/>
            <a:ext cx="1720985" cy="860492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0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 descr="bg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1416" y="1252795"/>
            <a:ext cx="309988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50" b="1" dirty="0">
                <a:solidFill>
                  <a:srgbClr val="000000"/>
                </a:solidFill>
                <a:latin typeface="Arial"/>
                <a:cs typeface="Arial"/>
              </a:rPr>
              <a:t>Александр Майоров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9741" y="2083793"/>
            <a:ext cx="288636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buFont typeface="Wingdings" charset="2"/>
              <a:buChar char="§"/>
            </a:pPr>
            <a:r>
              <a:rPr lang="en-US" sz="1500" dirty="0">
                <a:solidFill>
                  <a:srgbClr val="0070C0"/>
                </a:solidFill>
                <a:latin typeface="Arial"/>
                <a:cs typeface="Arial"/>
              </a:rPr>
              <a:t>twitter, </a:t>
            </a:r>
            <a:r>
              <a:rPr lang="en-US" sz="1500" dirty="0" err="1">
                <a:solidFill>
                  <a:srgbClr val="0070C0"/>
                </a:solidFill>
                <a:latin typeface="Arial"/>
                <a:cs typeface="Arial"/>
              </a:rPr>
              <a:t>github</a:t>
            </a:r>
            <a:r>
              <a:rPr lang="en-US" sz="1500" dirty="0">
                <a:latin typeface="Arial"/>
                <a:cs typeface="Arial"/>
              </a:rPr>
              <a:t>: </a:t>
            </a:r>
            <a:r>
              <a:rPr lang="en-US" sz="1500" dirty="0">
                <a:solidFill>
                  <a:srgbClr val="00B050"/>
                </a:solidFill>
                <a:latin typeface="Arial"/>
                <a:cs typeface="Arial"/>
              </a:rPr>
              <a:t>@</a:t>
            </a:r>
            <a:r>
              <a:rPr lang="en-US" sz="1500" dirty="0" err="1">
                <a:solidFill>
                  <a:srgbClr val="00B050"/>
                </a:solidFill>
                <a:latin typeface="Arial"/>
                <a:cs typeface="Arial"/>
              </a:rPr>
              <a:t>frontdevops</a:t>
            </a:r>
            <a:endParaRPr lang="en-US" sz="150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257175" indent="-257175">
              <a:lnSpc>
                <a:spcPct val="130000"/>
              </a:lnSpc>
              <a:buFont typeface="Wingdings" charset="2"/>
              <a:buChar char="§"/>
            </a:pPr>
            <a:r>
              <a:rPr lang="en-US" sz="1500" dirty="0" err="1">
                <a:solidFill>
                  <a:srgbClr val="0070C0"/>
                </a:solidFill>
                <a:latin typeface="Arial"/>
                <a:cs typeface="Arial"/>
              </a:rPr>
              <a:t>alexander@majorov.su</a:t>
            </a:r>
            <a:endParaRPr lang="en-US" sz="15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9" name="Изображение 8" descr="logo_tut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389" y="360890"/>
            <a:ext cx="1193222" cy="531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9741" y="1668295"/>
            <a:ext cx="371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Developer advocate &amp; technical evangelist in</a:t>
            </a: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/>
              </a:rPr>
              <a:t>Tutu.ru</a:t>
            </a:r>
            <a:endParaRPr lang="ru-RU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9" y="1252795"/>
            <a:ext cx="1555907" cy="158946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60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9760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Что это?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760" y="1066800"/>
            <a:ext cx="7904480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dns-prefetch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example.com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preconnect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example.com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"/next-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page.html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"html"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library.js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"script"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theme.css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"style"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subresource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page.css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ru-RU" sz="105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6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9760" y="40180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Resource hints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19760" y="1066800"/>
            <a:ext cx="7904480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dns-prefetch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example.com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preconnect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example.com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"/next-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page.html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"html"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library.js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"script"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theme.css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"style"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subresource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page.css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ru-RU" sz="105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5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31896" y="4221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Server hints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200" y="1028700"/>
            <a:ext cx="7711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HTTP/1.1</a:t>
            </a:r>
          </a:p>
          <a:p>
            <a:r>
              <a:rPr lang="is-IS" sz="2000" dirty="0"/>
              <a:t>…</a:t>
            </a:r>
            <a:endParaRPr lang="en-US" sz="2000" dirty="0"/>
          </a:p>
          <a:p>
            <a:r>
              <a:rPr lang="en-US" sz="2000" dirty="0"/>
              <a:t>Link: &lt;https:// </a:t>
            </a:r>
            <a:r>
              <a:rPr lang="en-US" sz="2000" dirty="0" err="1"/>
              <a:t>example.com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</a:t>
            </a:r>
            <a:r>
              <a:rPr lang="en-US" sz="2000" dirty="0" err="1"/>
              <a:t>dns-prefetch</a:t>
            </a:r>
            <a:endParaRPr lang="en-US" sz="2000" dirty="0"/>
          </a:p>
          <a:p>
            <a:r>
              <a:rPr lang="en-US" sz="2000" dirty="0"/>
              <a:t>Link: &lt;https://</a:t>
            </a:r>
            <a:r>
              <a:rPr lang="en-US" sz="2000" dirty="0" err="1"/>
              <a:t>example.com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</a:t>
            </a:r>
            <a:r>
              <a:rPr lang="en-US" sz="2000" dirty="0" err="1"/>
              <a:t>preconnect</a:t>
            </a:r>
            <a:endParaRPr lang="en-US" sz="2000" dirty="0"/>
          </a:p>
          <a:p>
            <a:r>
              <a:rPr lang="en-US" sz="2000" dirty="0"/>
              <a:t>Link: </a:t>
            </a:r>
            <a:r>
              <a:rPr lang="en-US" sz="2000" dirty="0" smtClean="0"/>
              <a:t>&lt;https://</a:t>
            </a:r>
            <a:r>
              <a:rPr lang="en-US" sz="2000" dirty="0" err="1" smtClean="0"/>
              <a:t>example.com</a:t>
            </a:r>
            <a:r>
              <a:rPr lang="en-US" sz="2000" dirty="0" smtClean="0"/>
              <a:t>/next-</a:t>
            </a:r>
            <a:r>
              <a:rPr lang="en-US" sz="2000" dirty="0" err="1" smtClean="0"/>
              <a:t>page.html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</a:t>
            </a:r>
            <a:r>
              <a:rPr lang="en-US" sz="2000" dirty="0" err="1"/>
              <a:t>prerender</a:t>
            </a:r>
            <a:r>
              <a:rPr lang="en-US" sz="2000" dirty="0"/>
              <a:t>;</a:t>
            </a:r>
          </a:p>
          <a:p>
            <a:r>
              <a:rPr lang="en-US" sz="2000" dirty="0"/>
              <a:t>Link: </a:t>
            </a:r>
            <a:r>
              <a:rPr lang="en-US" sz="2000" dirty="0" smtClean="0"/>
              <a:t>&lt;https://</a:t>
            </a:r>
            <a:r>
              <a:rPr lang="en-US" sz="2000" dirty="0" err="1" smtClean="0"/>
              <a:t>example.com</a:t>
            </a:r>
            <a:r>
              <a:rPr lang="en-US" sz="2000" dirty="0" smtClean="0"/>
              <a:t>/</a:t>
            </a:r>
            <a:r>
              <a:rPr lang="en-US" sz="2000" dirty="0" err="1" smtClean="0"/>
              <a:t>logo.jpg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</a:t>
            </a:r>
            <a:r>
              <a:rPr lang="en-US" sz="2000" dirty="0" err="1"/>
              <a:t>prefetch</a:t>
            </a:r>
            <a:r>
              <a:rPr lang="en-US" sz="2000" dirty="0"/>
              <a:t>; as=image;</a:t>
            </a:r>
          </a:p>
          <a:p>
            <a:r>
              <a:rPr lang="is-IS" sz="2000" dirty="0"/>
              <a:t>…</a:t>
            </a:r>
            <a:endParaRPr lang="ru-RU" sz="20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6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1458" y="3205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Preload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1" y="846455"/>
            <a:ext cx="8200449" cy="369506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9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5920" y="3205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Preload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920" y="975360"/>
            <a:ext cx="8432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"preload"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0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next-</a:t>
            </a:r>
            <a:r>
              <a:rPr lang="en-US" sz="20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page.html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"html"</a:t>
            </a:r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sz="20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"preload"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library.js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"script"</a:t>
            </a:r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sz="20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"preload"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theme.css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"style"</a:t>
            </a:r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"preload"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page.css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"style"</a:t>
            </a:r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sz="20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ru-RU" sz="12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8800" y="2697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Preload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800" y="1038860"/>
            <a:ext cx="8290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HTTP/1.1</a:t>
            </a:r>
          </a:p>
          <a:p>
            <a:r>
              <a:rPr lang="is-IS" sz="2000" dirty="0"/>
              <a:t>…</a:t>
            </a:r>
            <a:endParaRPr lang="en-US" sz="2000" dirty="0"/>
          </a:p>
          <a:p>
            <a:r>
              <a:rPr lang="en-US" sz="2000" dirty="0"/>
              <a:t>Link: </a:t>
            </a:r>
            <a:r>
              <a:rPr lang="en-US" sz="2000" dirty="0" smtClean="0"/>
              <a:t>&lt;/</a:t>
            </a:r>
            <a:r>
              <a:rPr lang="en-US" sz="2000" dirty="0"/>
              <a:t>next-</a:t>
            </a:r>
            <a:r>
              <a:rPr lang="en-US" sz="2000" dirty="0" err="1"/>
              <a:t>page.html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as=html;</a:t>
            </a:r>
          </a:p>
          <a:p>
            <a:r>
              <a:rPr lang="en-US" sz="2000" dirty="0"/>
              <a:t>Link: </a:t>
            </a:r>
            <a:r>
              <a:rPr lang="en-US" sz="2000" dirty="0" smtClean="0"/>
              <a:t>&lt;/</a:t>
            </a:r>
            <a:r>
              <a:rPr lang="en-US" sz="2000" dirty="0" err="1"/>
              <a:t>logo.jpg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as=image;</a:t>
            </a:r>
          </a:p>
          <a:p>
            <a:r>
              <a:rPr lang="en-US" sz="2000" dirty="0"/>
              <a:t>Link: &lt;/app/</a:t>
            </a:r>
            <a:r>
              <a:rPr lang="en-US" sz="2000" dirty="0" err="1"/>
              <a:t>script.js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as=script;</a:t>
            </a:r>
          </a:p>
          <a:p>
            <a:r>
              <a:rPr lang="en-US" sz="2000" dirty="0"/>
              <a:t>Link: &lt;/app/</a:t>
            </a:r>
            <a:r>
              <a:rPr lang="en-US" sz="2000" dirty="0" err="1"/>
              <a:t>style.css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as=style;</a:t>
            </a:r>
          </a:p>
          <a:p>
            <a:r>
              <a:rPr lang="is-IS" sz="2000" dirty="0"/>
              <a:t>…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9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8800" y="38148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Server push use preload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800" y="1028700"/>
            <a:ext cx="812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HTTP/1.1</a:t>
            </a:r>
          </a:p>
          <a:p>
            <a:r>
              <a:rPr lang="is-IS" sz="2000" dirty="0"/>
              <a:t>…</a:t>
            </a:r>
            <a:endParaRPr lang="en-US" sz="2000" dirty="0"/>
          </a:p>
          <a:p>
            <a:r>
              <a:rPr lang="en-US" sz="2000" dirty="0"/>
              <a:t>Link: &lt;/next-</a:t>
            </a:r>
            <a:r>
              <a:rPr lang="en-US" sz="2000" dirty="0" err="1"/>
              <a:t>page.html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as=html;</a:t>
            </a:r>
          </a:p>
          <a:p>
            <a:r>
              <a:rPr lang="en-US" sz="2000" dirty="0"/>
              <a:t>Link: &lt;/</a:t>
            </a:r>
            <a:r>
              <a:rPr lang="en-US" sz="2000" dirty="0" err="1"/>
              <a:t>logo.jpg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as=image;</a:t>
            </a:r>
          </a:p>
          <a:p>
            <a:r>
              <a:rPr lang="en-US" sz="2000" dirty="0"/>
              <a:t>Link: &lt;/app/</a:t>
            </a:r>
            <a:r>
              <a:rPr lang="en-US" sz="2000" dirty="0" err="1"/>
              <a:t>script.js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as=script;</a:t>
            </a:r>
          </a:p>
          <a:p>
            <a:r>
              <a:rPr lang="en-US" sz="2000" dirty="0" smtClean="0"/>
              <a:t>Link</a:t>
            </a:r>
            <a:r>
              <a:rPr lang="en-US" sz="2000" dirty="0"/>
              <a:t>: &lt;/app/</a:t>
            </a:r>
            <a:r>
              <a:rPr lang="en-US" sz="2000" dirty="0" err="1"/>
              <a:t>style.css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as=style; </a:t>
            </a:r>
            <a:r>
              <a:rPr lang="en-US" sz="2000" b="1" dirty="0" err="1" smtClean="0"/>
              <a:t>nopush</a:t>
            </a:r>
            <a:endParaRPr lang="en-US" sz="2000" dirty="0"/>
          </a:p>
          <a:p>
            <a:r>
              <a:rPr lang="is-IS" sz="2000" dirty="0"/>
              <a:t>…</a:t>
            </a:r>
          </a:p>
          <a:p>
            <a:endParaRPr lang="is-IS" sz="2000" dirty="0"/>
          </a:p>
          <a:p>
            <a:endParaRPr lang="is-IS" sz="2000" dirty="0"/>
          </a:p>
          <a:p>
            <a:r>
              <a:rPr lang="is-IS" sz="2000" dirty="0" smtClean="0"/>
              <a:t>RFC5988</a:t>
            </a:r>
          </a:p>
          <a:p>
            <a:endParaRPr lang="is-IS" sz="2000" dirty="0"/>
          </a:p>
          <a:p>
            <a:r>
              <a:rPr lang="ru-RU" sz="2000" dirty="0"/>
              <a:t>Работает </a:t>
            </a:r>
            <a:r>
              <a:rPr lang="ru-RU" sz="2000" dirty="0" smtClean="0"/>
              <a:t>в прокси </a:t>
            </a:r>
            <a:r>
              <a:rPr lang="en-US" sz="2000" dirty="0" err="1" smtClean="0"/>
              <a:t>Nghttpx</a:t>
            </a:r>
            <a:endParaRPr lang="en-US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8800" y="408435"/>
            <a:ext cx="784352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50" b="1" dirty="0">
                <a:latin typeface="Arial"/>
                <a:cs typeface="Arial"/>
              </a:rPr>
              <a:t>HTTP/2 Server push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56" y="1356361"/>
            <a:ext cx="5725724" cy="239221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4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294" y="185273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HTTP/2 </a:t>
            </a:r>
            <a:r>
              <a:rPr lang="en-US" sz="2250" b="1" dirty="0" smtClean="0">
                <a:latin typeface="Arial"/>
                <a:cs typeface="Arial"/>
              </a:rPr>
              <a:t>vs HTTP/1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28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0" y="1129392"/>
            <a:ext cx="4307840" cy="33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2560" y="1173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Server Push in Application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" y="721360"/>
            <a:ext cx="87172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const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fs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  = require(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'fs'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),</a:t>
            </a: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     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= require(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'http2'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);</a:t>
            </a:r>
            <a:br>
              <a:rPr lang="en-US" sz="1600" dirty="0">
                <a:latin typeface="Andale Mono" charset="0"/>
                <a:ea typeface="Andale Mono" charset="0"/>
                <a:cs typeface="Andale Mono" charset="0"/>
              </a:rPr>
            </a:br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server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.createServer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ndale Mono" charset="0"/>
                <a:ea typeface="Andale Mono" charset="0"/>
                <a:cs typeface="Andale Mono" charset="0"/>
              </a:rPr>
              <a:t>options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ndale Mono" charset="0"/>
                <a:ea typeface="Andale Mono" charset="0"/>
                <a:cs typeface="Andale Mono" charset="0"/>
              </a:rPr>
              <a:t>request, response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)=&gt;{</a:t>
            </a:r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let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push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response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.push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 smtClean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'/</a:t>
            </a:r>
            <a:r>
              <a:rPr lang="en-US" sz="1600" dirty="0" err="1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push.css</a:t>
            </a:r>
            <a:r>
              <a:rPr lang="en-US" sz="1600" dirty="0" smtClean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`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,</a:t>
            </a: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           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{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'content-type'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'text/</a:t>
            </a:r>
            <a:r>
              <a:rPr lang="en-US" sz="1600" dirty="0" err="1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css</a:t>
            </a:r>
            <a:r>
              <a:rPr lang="en-US" sz="1600" dirty="0" smtClean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60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ru-RU" sz="1600" dirty="0" smtClean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fs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.createReadStream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`</a:t>
            </a:r>
            <a:r>
              <a:rPr lang="en-US" sz="1600" dirty="0" err="1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style.css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`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).pipe(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push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);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или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ru-RU" sz="16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push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.end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fs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.readFileSync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(`</a:t>
            </a:r>
            <a:r>
              <a:rPr lang="en-US" sz="1600" dirty="0" err="1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style.css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`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));</a:t>
            </a: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  <a:p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server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.listen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is-IS" sz="1600" dirty="0">
                <a:latin typeface="Andale Mono" charset="0"/>
                <a:ea typeface="Andale Mono" charset="0"/>
                <a:cs typeface="Andale Mono" charset="0"/>
              </a:rPr>
              <a:t>…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);</a:t>
            </a:r>
            <a:endParaRPr lang="ru-RU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26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276024" y="4007369"/>
            <a:ext cx="11775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50" b="1" dirty="0">
                <a:latin typeface="Arial"/>
                <a:cs typeface="Arial"/>
              </a:rPr>
              <a:t>267</a:t>
            </a:r>
            <a:r>
              <a:rPr lang="en-US" sz="3000" dirty="0">
                <a:latin typeface="Arial"/>
                <a:cs typeface="Arial"/>
              </a:rPr>
              <a:t> </a:t>
            </a:r>
            <a:endParaRPr lang="ru-RU" sz="3000" dirty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ru-RU" sz="1350" dirty="0">
                <a:latin typeface="Arial"/>
                <a:cs typeface="Arial"/>
              </a:rPr>
              <a:t>сотрудников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78096" y="3051381"/>
            <a:ext cx="263172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3750" b="1" dirty="0">
                <a:latin typeface="Arial"/>
                <a:cs typeface="Arial"/>
              </a:rPr>
              <a:t>600 тыс.</a:t>
            </a:r>
            <a:r>
              <a:rPr lang="en-US" sz="3750" b="1" dirty="0">
                <a:latin typeface="Arial"/>
                <a:cs typeface="Arial"/>
              </a:rPr>
              <a:t> </a:t>
            </a:r>
            <a:endParaRPr lang="ru-RU" sz="3750" b="1" dirty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ru-RU" sz="1350" dirty="0">
                <a:latin typeface="Arial"/>
                <a:cs typeface="Arial"/>
              </a:rPr>
              <a:t>посетителей в день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2684" y="3051381"/>
            <a:ext cx="167385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50" b="1" dirty="0">
                <a:latin typeface="Arial"/>
                <a:cs typeface="Arial"/>
              </a:rPr>
              <a:t>2003 </a:t>
            </a:r>
            <a:r>
              <a:rPr lang="ru-RU" sz="3750" b="1" dirty="0">
                <a:latin typeface="Arial"/>
                <a:cs typeface="Arial"/>
              </a:rPr>
              <a:t>г.</a:t>
            </a:r>
            <a:endParaRPr lang="ru-RU" sz="3750" dirty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ru-RU" sz="1350" dirty="0">
                <a:latin typeface="Arial"/>
                <a:cs typeface="Arial"/>
              </a:rPr>
              <a:t>год основания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978096" y="1571637"/>
            <a:ext cx="513136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350" dirty="0">
                <a:latin typeface="Arial"/>
                <a:cs typeface="Arial"/>
              </a:rPr>
              <a:t>Мы продаем туры</a:t>
            </a:r>
            <a:r>
              <a:rPr lang="en-US" sz="1350" dirty="0">
                <a:latin typeface="Arial"/>
                <a:cs typeface="Arial"/>
              </a:rPr>
              <a:t>, </a:t>
            </a:r>
            <a:r>
              <a:rPr lang="ru-RU" sz="1350" dirty="0">
                <a:latin typeface="Arial"/>
                <a:cs typeface="Arial"/>
              </a:rPr>
              <a:t>ж/д и авиабилеты</a:t>
            </a:r>
            <a:r>
              <a:rPr lang="en-US" sz="1350" dirty="0">
                <a:latin typeface="Arial"/>
                <a:cs typeface="Arial"/>
              </a:rPr>
              <a:t>, </a:t>
            </a:r>
            <a:r>
              <a:rPr lang="ru-RU" sz="1350" dirty="0">
                <a:latin typeface="Arial"/>
                <a:cs typeface="Arial"/>
              </a:rPr>
              <a:t>билеты на автобусы, бронируем отели, рассказываем о расписании.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8095" y="4030605"/>
            <a:ext cx="186730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50" b="1" dirty="0">
                <a:latin typeface="Arial"/>
                <a:cs typeface="Arial"/>
              </a:rPr>
              <a:t>1</a:t>
            </a:r>
            <a:r>
              <a:rPr lang="ru-RU" sz="3750" b="1" dirty="0">
                <a:latin typeface="Arial"/>
                <a:cs typeface="Arial"/>
              </a:rPr>
              <a:t>1 млн</a:t>
            </a:r>
            <a:endParaRPr lang="ru-RU" sz="3750" dirty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ru-RU" sz="1350" dirty="0">
                <a:latin typeface="Arial"/>
                <a:cs typeface="Arial"/>
              </a:rPr>
              <a:t>посетителей в месяц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978096" y="1016942"/>
            <a:ext cx="491844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350" dirty="0">
                <a:latin typeface="Arial"/>
                <a:cs typeface="Arial"/>
              </a:rPr>
              <a:t>Самый посещаемый сервис туристических услуг</a:t>
            </a:r>
            <a:r>
              <a:rPr lang="en-US" sz="1350" dirty="0">
                <a:latin typeface="Arial"/>
                <a:cs typeface="Arial"/>
              </a:rPr>
              <a:t> </a:t>
            </a:r>
            <a:r>
              <a:rPr lang="ru-RU" sz="1350" dirty="0">
                <a:latin typeface="Arial"/>
                <a:cs typeface="Arial"/>
              </a:rPr>
              <a:t>в России</a:t>
            </a:r>
            <a:r>
              <a:rPr lang="en-US" sz="1350" dirty="0">
                <a:latin typeface="Arial"/>
                <a:cs typeface="Arial"/>
              </a:rPr>
              <a:t> (</a:t>
            </a:r>
            <a:r>
              <a:rPr lang="ru-RU" sz="1350" dirty="0">
                <a:latin typeface="Arial"/>
                <a:cs typeface="Arial"/>
              </a:rPr>
              <a:t>по результатам исследования </a:t>
            </a:r>
            <a:r>
              <a:rPr lang="en-US" sz="1350" dirty="0">
                <a:latin typeface="Arial"/>
                <a:cs typeface="Arial"/>
              </a:rPr>
              <a:t>comScore)</a:t>
            </a:r>
            <a:r>
              <a:rPr lang="ru-RU" sz="1350" dirty="0">
                <a:latin typeface="Arial"/>
                <a:cs typeface="Arial"/>
              </a:rPr>
              <a:t>.</a:t>
            </a:r>
          </a:p>
        </p:txBody>
      </p:sp>
      <p:pic>
        <p:nvPicPr>
          <p:cNvPr id="9" name="Изображение 8" descr="logo_tut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95" y="372111"/>
            <a:ext cx="1193222" cy="53101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96" y="2258539"/>
            <a:ext cx="4872284" cy="64736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10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8856" y="24940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 smtClean="0">
                <a:latin typeface="Arial"/>
                <a:cs typeface="Arial"/>
              </a:rPr>
              <a:t>HTTP/1.1</a:t>
            </a:r>
            <a:r>
              <a:rPr lang="ru-RU" sz="2250" b="1" dirty="0" smtClean="0">
                <a:latin typeface="Arial"/>
                <a:cs typeface="Arial"/>
              </a:rPr>
              <a:t> </a:t>
            </a:r>
            <a:r>
              <a:rPr lang="en-US" sz="2250" b="1" dirty="0" smtClean="0">
                <a:latin typeface="Arial"/>
                <a:cs typeface="Arial"/>
              </a:rPr>
              <a:t>Secure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30</a:t>
            </a:fld>
            <a:endParaRPr 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988"/>
            <a:ext cx="9144000" cy="19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8856" y="24940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Без </a:t>
            </a:r>
            <a:r>
              <a:rPr lang="en-US" sz="2250" b="1" dirty="0">
                <a:latin typeface="Arial"/>
                <a:cs typeface="Arial"/>
              </a:rPr>
              <a:t>Server push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31</a:t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620"/>
            <a:ext cx="9144000" cy="251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8376" y="29004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Server push </a:t>
            </a:r>
            <a:r>
              <a:rPr lang="en-US" sz="2250" b="1" dirty="0" err="1">
                <a:latin typeface="Arial"/>
                <a:cs typeface="Arial"/>
              </a:rPr>
              <a:t>в</a:t>
            </a:r>
            <a:r>
              <a:rPr lang="en-US" sz="2250" b="1" dirty="0">
                <a:latin typeface="Arial"/>
                <a:cs typeface="Arial"/>
              </a:rPr>
              <a:t> </a:t>
            </a:r>
            <a:r>
              <a:rPr lang="en-US" sz="2250" b="1" dirty="0" err="1">
                <a:latin typeface="Arial"/>
                <a:cs typeface="Arial"/>
              </a:rPr>
              <a:t>действии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32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708"/>
            <a:ext cx="9144000" cy="2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64699" y="884406"/>
            <a:ext cx="40057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b="1" dirty="0">
                <a:solidFill>
                  <a:srgbClr val="00B0F0"/>
                </a:solidFill>
                <a:latin typeface="Arial"/>
                <a:cs typeface="Arial"/>
              </a:rPr>
              <a:t>ОТЛАДКА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3083" y="1461487"/>
            <a:ext cx="40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rgbClr val="414041"/>
                </a:solidFill>
              </a:rPr>
              <a:t>Инструменты отладки HTTP/2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89" y="2038567"/>
            <a:ext cx="2583181" cy="2175293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8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Инструменты отладки </a:t>
            </a:r>
            <a:r>
              <a:rPr lang="en-US" sz="2250" b="1" dirty="0">
                <a:latin typeface="Arial"/>
                <a:cs typeface="Arial"/>
              </a:rPr>
              <a:t>HTTP/2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8056" y="952500"/>
            <a:ext cx="164051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5763" indent="-385763">
              <a:buFont typeface="Arial" charset="0"/>
              <a:buChar char="•"/>
            </a:pPr>
            <a:r>
              <a:rPr lang="en-US" sz="2700" dirty="0" err="1"/>
              <a:t>nghttp</a:t>
            </a:r>
            <a:endParaRPr lang="en-US" sz="2700" dirty="0"/>
          </a:p>
          <a:p>
            <a:pPr marL="385763" indent="-385763">
              <a:buFont typeface="Arial" charset="0"/>
              <a:buChar char="•"/>
            </a:pPr>
            <a:r>
              <a:rPr lang="en-US" sz="2700" dirty="0"/>
              <a:t>curl</a:t>
            </a:r>
          </a:p>
          <a:p>
            <a:pPr marL="385763" indent="-385763">
              <a:buFont typeface="Arial" charset="0"/>
              <a:buChar char="•"/>
            </a:pPr>
            <a:r>
              <a:rPr lang="en-US" sz="2700" dirty="0" err="1"/>
              <a:t>openssl</a:t>
            </a:r>
            <a:endParaRPr lang="en-US" sz="2700" dirty="0"/>
          </a:p>
          <a:p>
            <a:pPr marL="385763" indent="-385763">
              <a:buFont typeface="Arial" charset="0"/>
              <a:buChar char="•"/>
            </a:pPr>
            <a:r>
              <a:rPr lang="en-US" sz="2700" dirty="0"/>
              <a:t>h2c</a:t>
            </a:r>
          </a:p>
          <a:p>
            <a:pPr marL="385763" indent="-385763">
              <a:buFont typeface="Arial" charset="0"/>
              <a:buChar char="•"/>
            </a:pPr>
            <a:r>
              <a:rPr lang="en-US" sz="2700" dirty="0"/>
              <a:t>h2i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9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" y="411966"/>
            <a:ext cx="5100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Инструменты отладки </a:t>
            </a:r>
            <a:r>
              <a:rPr lang="en-US" sz="2400" b="1" dirty="0"/>
              <a:t>OpenSSL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952500"/>
            <a:ext cx="807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 defTabSz="685800"/>
            <a:r>
              <a:rPr lang="en-US" sz="2000" b="1" dirty="0" err="1"/>
              <a:t>openssl</a:t>
            </a:r>
            <a:r>
              <a:rPr lang="en-US" sz="2000" dirty="0"/>
              <a:t> </a:t>
            </a:r>
            <a:r>
              <a:rPr lang="en-US" sz="2000" dirty="0" err="1"/>
              <a:t>s_client</a:t>
            </a:r>
            <a:r>
              <a:rPr lang="en-US" sz="2000" dirty="0"/>
              <a:t> -connect </a:t>
            </a:r>
            <a:r>
              <a:rPr lang="en-US" sz="2000" dirty="0">
                <a:solidFill>
                  <a:srgbClr val="0070C0"/>
                </a:solidFill>
              </a:rPr>
              <a:t>sapsan.tutu.ru</a:t>
            </a:r>
            <a:r>
              <a:rPr lang="en-US" sz="2000" dirty="0"/>
              <a:t>:443 -</a:t>
            </a:r>
            <a:r>
              <a:rPr lang="en-US" sz="2000" dirty="0" err="1"/>
              <a:t>nextprotoneg</a:t>
            </a:r>
            <a:r>
              <a:rPr lang="en-US" sz="2000" dirty="0"/>
              <a:t> ''</a:t>
            </a:r>
          </a:p>
          <a:p>
            <a:pPr marL="385763" indent="-385763" defTabSz="685800"/>
            <a:endParaRPr lang="en-US" sz="2000" dirty="0"/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CONNECTED(00000003)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Protocols advertised by server: h2, http/1.1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[...]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4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20136" y="442446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Инструменты отладки </a:t>
            </a:r>
            <a:r>
              <a:rPr lang="en-US" sz="2250" b="1" dirty="0">
                <a:latin typeface="Arial"/>
                <a:cs typeface="Arial"/>
              </a:rPr>
              <a:t>CURL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36" y="993140"/>
            <a:ext cx="80955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 defTabSz="685800"/>
            <a:r>
              <a:rPr lang="en-US" sz="2000" b="1" dirty="0"/>
              <a:t>curl</a:t>
            </a:r>
            <a:r>
              <a:rPr lang="en-US" sz="2000" dirty="0"/>
              <a:t> -</a:t>
            </a:r>
            <a:r>
              <a:rPr lang="en-US" sz="2000" dirty="0" err="1"/>
              <a:t>vso</a:t>
            </a:r>
            <a:r>
              <a:rPr lang="en-US" sz="2000" dirty="0"/>
              <a:t> /dev/null --http2 https://sapsan.tutu.ru</a:t>
            </a:r>
          </a:p>
          <a:p>
            <a:pPr marL="385763" indent="-385763" defTabSz="685800"/>
            <a:endParaRPr lang="en-US" sz="2000" dirty="0"/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[...]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* Using HTTP2, server supports multi-use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* Connection state changed (HTTP/2 confirmed)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* TCP_NODELAY set* Copying HTTP/2 data in stream </a:t>
            </a: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[...]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1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06120" y="432286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Инструменты отладки </a:t>
            </a:r>
            <a:r>
              <a:rPr lang="en-US" sz="2250" b="1" dirty="0">
                <a:latin typeface="Arial"/>
                <a:cs typeface="Arial"/>
              </a:rPr>
              <a:t>h2c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120" y="1229360"/>
            <a:ext cx="3789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dirty="0"/>
              <a:t>h2c start --dump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h2c connect </a:t>
            </a:r>
            <a:r>
              <a:rPr lang="en-US" sz="2400" dirty="0" err="1"/>
              <a:t>sapsan.tutu.ru</a:t>
            </a:r>
            <a:endParaRPr lang="en-US" sz="2400" dirty="0"/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h2 get /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h2 </a:t>
            </a:r>
            <a:r>
              <a:rPr lang="en-US" sz="2400" dirty="0" err="1"/>
              <a:t>diconnect</a:t>
            </a:r>
            <a:endParaRPr lang="ru-RU" sz="2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5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360" y="411966"/>
            <a:ext cx="759968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50" b="1" dirty="0" smtClean="0">
                <a:latin typeface="Arial"/>
                <a:cs typeface="Arial"/>
              </a:rPr>
              <a:t>Вывод информации в </a:t>
            </a:r>
            <a:r>
              <a:rPr lang="en-US" sz="2250" b="1" dirty="0">
                <a:latin typeface="Arial"/>
                <a:cs typeface="Arial"/>
              </a:rPr>
              <a:t>h2c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68" y="873205"/>
            <a:ext cx="4030980" cy="403098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6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9760" y="411966"/>
            <a:ext cx="787400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50" b="1" smtClean="0">
                <a:latin typeface="Arial"/>
                <a:cs typeface="Arial"/>
              </a:rPr>
              <a:t>nghttp2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8056" y="960120"/>
            <a:ext cx="577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nghttp</a:t>
            </a:r>
            <a:r>
              <a:rPr lang="en-US" sz="2400" dirty="0"/>
              <a:t> -</a:t>
            </a:r>
            <a:r>
              <a:rPr lang="en-US" sz="2400" dirty="0" err="1"/>
              <a:t>nv</a:t>
            </a:r>
            <a:r>
              <a:rPr lang="en-US" sz="2400" dirty="0"/>
              <a:t> https://sapsan.tutu.ru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65" y="1398701"/>
            <a:ext cx="4182225" cy="3449163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8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50094" y="952568"/>
            <a:ext cx="265327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50" b="1" dirty="0">
                <a:solidFill>
                  <a:srgbClr val="00B050"/>
                </a:solidFill>
                <a:latin typeface="Arial"/>
                <a:cs typeface="Arial"/>
              </a:rPr>
              <a:t>HTTP/2</a:t>
            </a:r>
            <a:endParaRPr lang="ru-RU" sz="495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81" y="1783566"/>
            <a:ext cx="1720702" cy="17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40942" y="1501626"/>
            <a:ext cx="26532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>
                <a:solidFill>
                  <a:srgbClr val="00B050"/>
                </a:solidFill>
                <a:latin typeface="Arial"/>
                <a:cs typeface="Arial"/>
              </a:rPr>
              <a:t>HTTP/2</a:t>
            </a:r>
            <a:endParaRPr lang="ru-RU" sz="330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61992" y="2194560"/>
            <a:ext cx="2211183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414041"/>
                </a:solidFill>
              </a:rPr>
              <a:t>Нужен ли?</a:t>
            </a:r>
          </a:p>
          <a:p>
            <a:pPr algn="ctr"/>
            <a:endParaRPr lang="ru-RU" sz="2400" b="1" dirty="0">
              <a:solidFill>
                <a:srgbClr val="414041"/>
              </a:solidFill>
            </a:endParaRPr>
          </a:p>
          <a:p>
            <a:pPr algn="ctr"/>
            <a:r>
              <a:rPr lang="ru-RU" sz="1350" dirty="0">
                <a:solidFill>
                  <a:srgbClr val="414041"/>
                </a:solidFill>
              </a:rPr>
              <a:t>новый модный </a:t>
            </a:r>
            <a:r>
              <a:rPr lang="ru-RU" sz="1350" dirty="0" err="1">
                <a:solidFill>
                  <a:srgbClr val="414041"/>
                </a:solidFill>
              </a:rPr>
              <a:t>трололол</a:t>
            </a:r>
            <a:r>
              <a:rPr lang="ru-RU" sz="1350" dirty="0">
                <a:solidFill>
                  <a:srgbClr val="414041"/>
                </a:solidFill>
              </a:rPr>
              <a:t> </a:t>
            </a:r>
            <a:r>
              <a:rPr lang="ru-RU" sz="1350" dirty="0">
                <a:solidFill>
                  <a:srgbClr val="414041"/>
                </a:solidFill>
                <a:sym typeface="Wingdings"/>
              </a:rPr>
              <a:t></a:t>
            </a:r>
            <a:endParaRPr lang="ru-RU" sz="1350" dirty="0">
              <a:solidFill>
                <a:srgbClr val="41404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44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360" y="401806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Трудности перехода на </a:t>
            </a:r>
            <a:r>
              <a:rPr lang="en-US" sz="2250" b="1" dirty="0">
                <a:latin typeface="Arial"/>
                <a:cs typeface="Arial"/>
              </a:rPr>
              <a:t>HTTP/2</a:t>
            </a:r>
            <a:endParaRPr lang="ru-RU" sz="225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160" y="985520"/>
            <a:ext cx="82194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200" dirty="0"/>
              <a:t>Высокий порог входа по сравнению с </a:t>
            </a:r>
            <a:r>
              <a:rPr lang="en-US" sz="2200" dirty="0"/>
              <a:t>HTTP/1.x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Необходимость сертификатов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Затраты на шифрование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Текущие оптимизации становятся </a:t>
            </a:r>
            <a:r>
              <a:rPr lang="en-US" sz="2200" dirty="0"/>
              <a:t>Bad practice</a:t>
            </a:r>
            <a:endParaRPr lang="ru-RU" sz="2200" dirty="0"/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Не все браузеры поддерживают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Не всё серверное ПО реализовало весь стандарт целиком</a:t>
            </a:r>
          </a:p>
          <a:p>
            <a:pPr marL="214313" indent="-214313">
              <a:buFont typeface="Wingdings" charset="2"/>
              <a:buChar char="§"/>
            </a:pPr>
            <a:r>
              <a:rPr lang="en-US" sz="2200" dirty="0"/>
              <a:t>Server Push –</a:t>
            </a:r>
            <a:r>
              <a:rPr lang="ru-RU" sz="2200" dirty="0"/>
              <a:t> пуля, которая может убить ваш сервис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5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72160" y="411966"/>
            <a:ext cx="758952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50" b="1" dirty="0">
                <a:latin typeface="Arial"/>
                <a:cs typeface="Arial"/>
              </a:rPr>
              <a:t>Нужен ли </a:t>
            </a:r>
            <a:r>
              <a:rPr lang="en-US" sz="2250" b="1" dirty="0">
                <a:latin typeface="Arial"/>
                <a:cs typeface="Arial"/>
              </a:rPr>
              <a:t>HTTP/2 ?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07" y="2663885"/>
            <a:ext cx="1341120" cy="1341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7747" y="1983360"/>
            <a:ext cx="26183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300" b="1" dirty="0" smtClean="0"/>
              <a:t>Нужен </a:t>
            </a:r>
            <a:r>
              <a:rPr lang="en-US" sz="3300" b="1" dirty="0">
                <a:solidFill>
                  <a:srgbClr val="00B050"/>
                </a:solidFill>
              </a:rPr>
              <a:t>HTTPS</a:t>
            </a:r>
            <a:endParaRPr lang="ru-RU" sz="33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9198" y="1683278"/>
            <a:ext cx="13370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/>
              <a:t>Бизнес ответит: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84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0240" y="253087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Зачем переходить на </a:t>
            </a:r>
            <a:r>
              <a:rPr lang="ru-RU" sz="2250" b="1" dirty="0">
                <a:solidFill>
                  <a:srgbClr val="00B050"/>
                </a:solidFill>
                <a:latin typeface="Arial"/>
                <a:cs typeface="Arial"/>
              </a:rPr>
              <a:t>HTTPS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720" y="943835"/>
            <a:ext cx="782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400" dirty="0"/>
              <a:t>Новые </a:t>
            </a:r>
            <a:r>
              <a:rPr lang="ru-RU" sz="2400" dirty="0" err="1"/>
              <a:t>браузерные</a:t>
            </a:r>
            <a:r>
              <a:rPr lang="ru-RU" sz="2400" dirty="0"/>
              <a:t> </a:t>
            </a:r>
            <a:r>
              <a:rPr lang="ru-RU" sz="2400" dirty="0" err="1"/>
              <a:t>фичи</a:t>
            </a:r>
            <a:r>
              <a:rPr lang="en-US" sz="2400" dirty="0"/>
              <a:t> (Service Workers)</a:t>
            </a:r>
            <a:endParaRPr lang="ru-RU" sz="2400" dirty="0"/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SEO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Аналитика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Повышение конверсии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Что-то еще, что я забыл или сам еще не знаю...</a:t>
            </a:r>
          </a:p>
          <a:p>
            <a:endParaRPr lang="ru-RU" sz="24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88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0240" y="253087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Зачем переходить на </a:t>
            </a:r>
            <a:r>
              <a:rPr lang="ru-RU" sz="2250" b="1" dirty="0">
                <a:solidFill>
                  <a:srgbClr val="00B050"/>
                </a:solidFill>
                <a:latin typeface="Arial"/>
                <a:cs typeface="Arial"/>
              </a:rPr>
              <a:t>HTTPS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720" y="943835"/>
            <a:ext cx="782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400" dirty="0"/>
              <a:t>Новые </a:t>
            </a:r>
            <a:r>
              <a:rPr lang="ru-RU" sz="2400" dirty="0" err="1"/>
              <a:t>браузерные</a:t>
            </a:r>
            <a:r>
              <a:rPr lang="ru-RU" sz="2400" dirty="0"/>
              <a:t> </a:t>
            </a:r>
            <a:r>
              <a:rPr lang="ru-RU" sz="2400" dirty="0" err="1"/>
              <a:t>фичи</a:t>
            </a:r>
            <a:r>
              <a:rPr lang="en-US" sz="2400" dirty="0"/>
              <a:t> (Service Workers)</a:t>
            </a:r>
            <a:endParaRPr lang="ru-RU" sz="2400" dirty="0"/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SEO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Аналитика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Повышение конверсии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Что-то еще, что я забыл или сам еще не знаю...</a:t>
            </a:r>
          </a:p>
          <a:p>
            <a:endParaRPr lang="ru-RU" sz="24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8" y="3082778"/>
            <a:ext cx="1341120" cy="1341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682" y="3504325"/>
            <a:ext cx="32140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300" dirty="0"/>
              <a:t>А </a:t>
            </a:r>
            <a:r>
              <a:rPr lang="en-US" sz="3300" dirty="0">
                <a:solidFill>
                  <a:srgbClr val="92D050"/>
                </a:solidFill>
              </a:rPr>
              <a:t>HTTP/2</a:t>
            </a:r>
            <a:r>
              <a:rPr lang="en-US" sz="3300" dirty="0"/>
              <a:t> </a:t>
            </a:r>
            <a:r>
              <a:rPr lang="ru-RU" sz="3300" dirty="0"/>
              <a:t>нужен?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94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7520" y="330723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solidFill>
                  <a:srgbClr val="92D050"/>
                </a:solidFill>
                <a:latin typeface="Arial"/>
                <a:cs typeface="Arial"/>
              </a:rPr>
              <a:t>HTTP/2</a:t>
            </a:r>
            <a:r>
              <a:rPr lang="en-US" sz="2250" b="1" dirty="0">
                <a:latin typeface="Arial"/>
                <a:cs typeface="Arial"/>
              </a:rPr>
              <a:t> </a:t>
            </a:r>
            <a:r>
              <a:rPr lang="ru-RU" sz="2250" b="1" dirty="0">
                <a:latin typeface="Arial"/>
                <a:cs typeface="Arial"/>
              </a:rPr>
              <a:t>нужен</a:t>
            </a:r>
            <a:endParaRPr lang="ru-RU" sz="225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7520" y="1083207"/>
            <a:ext cx="8209280" cy="317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000" dirty="0"/>
              <a:t>Снижает </a:t>
            </a:r>
            <a:r>
              <a:rPr lang="ru-RU" sz="2000" dirty="0" err="1"/>
              <a:t>оверхед</a:t>
            </a:r>
            <a:r>
              <a:rPr lang="ru-RU" sz="2000" dirty="0"/>
              <a:t> от использования шифрования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Ниже загрузка ЦПУ и расход памяти</a:t>
            </a:r>
            <a:endParaRPr lang="en-US" sz="2000" dirty="0"/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Можно использовать</a:t>
            </a:r>
            <a:r>
              <a:rPr lang="en-US" sz="2000" dirty="0"/>
              <a:t> </a:t>
            </a:r>
            <a:r>
              <a:rPr lang="ru-RU" sz="2000" dirty="0"/>
              <a:t>конвейерную обработку запросов и ответов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Снижает вероятность перегрузки сети (меньше TCP соединений)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Уменьшает лаги для последующих запросов (не нужно заново устанавливать TCP соединение).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Отпадает необходимость в доменном </a:t>
            </a:r>
            <a:r>
              <a:rPr lang="ru-RU" sz="2000" dirty="0" err="1"/>
              <a:t>шардировании</a:t>
            </a:r>
            <a:endParaRPr lang="ru-RU" sz="2000" dirty="0"/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Ускорение загрузки страниц</a:t>
            </a:r>
          </a:p>
          <a:p>
            <a:pPr marL="214313" indent="-214313">
              <a:buFont typeface="Wingdings" charset="2"/>
              <a:buChar char="§"/>
            </a:pPr>
            <a:endParaRPr lang="en-US" sz="1350" dirty="0"/>
          </a:p>
          <a:p>
            <a:pPr marL="214313" indent="-214313">
              <a:buFont typeface="Wingdings" charset="2"/>
              <a:buChar char="§"/>
            </a:pPr>
            <a:endParaRPr lang="ru-RU" sz="1350" dirty="0"/>
          </a:p>
          <a:p>
            <a:endParaRPr lang="ru-RU" sz="135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15" y="3631184"/>
            <a:ext cx="688769" cy="628825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0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1" y="2141220"/>
            <a:ext cx="2430780" cy="2430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500" y="936400"/>
            <a:ext cx="32842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50" b="1" dirty="0">
                <a:solidFill>
                  <a:srgbClr val="000000"/>
                </a:solidFill>
                <a:latin typeface="Arial"/>
                <a:cs typeface="Arial"/>
              </a:rPr>
              <a:t>Спасибо!</a:t>
            </a:r>
          </a:p>
          <a:p>
            <a:pPr algn="ctr"/>
            <a:r>
              <a:rPr lang="ru-RU" sz="2250" b="1" dirty="0">
                <a:solidFill>
                  <a:srgbClr val="000000"/>
                </a:solidFill>
                <a:latin typeface="Arial"/>
                <a:cs typeface="Arial"/>
              </a:rPr>
              <a:t>Вопросы?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4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" y="411966"/>
            <a:ext cx="769112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50" b="1" dirty="0">
                <a:latin typeface="Arial"/>
                <a:cs typeface="Arial"/>
              </a:rPr>
              <a:t>Ссылки по </a:t>
            </a:r>
            <a:r>
              <a:rPr lang="ru-RU" sz="2250" b="1" dirty="0" smtClean="0">
                <a:latin typeface="Arial"/>
                <a:cs typeface="Arial"/>
              </a:rPr>
              <a:t>теме</a:t>
            </a:r>
            <a:r>
              <a:rPr lang="en-US" sz="2250" b="1" dirty="0" smtClean="0">
                <a:latin typeface="Arial"/>
                <a:cs typeface="Arial"/>
              </a:rPr>
              <a:t> </a:t>
            </a:r>
            <a:r>
              <a:rPr lang="ru-RU" sz="2250" b="1" dirty="0" smtClean="0">
                <a:latin typeface="Arial"/>
                <a:cs typeface="Arial"/>
              </a:rPr>
              <a:t>и на слайды</a:t>
            </a:r>
            <a:endParaRPr lang="ru-RU" sz="225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8056" y="989043"/>
            <a:ext cx="56342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hlinkClick r:id="rId3"/>
              </a:rPr>
              <a:t>https://goo.gl/uqdQeC</a:t>
            </a:r>
            <a:endParaRPr lang="en-US" sz="1350" dirty="0"/>
          </a:p>
          <a:p>
            <a:pPr marL="214313" indent="-214313">
              <a:buFont typeface="Arial" charset="0"/>
              <a:buChar char="•"/>
            </a:pPr>
            <a:endParaRPr lang="en-US" sz="135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90" y="1231416"/>
            <a:ext cx="2710815" cy="271081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9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 descr="bg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1416" y="1252795"/>
            <a:ext cx="309988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50" b="1" dirty="0">
                <a:solidFill>
                  <a:srgbClr val="000000"/>
                </a:solidFill>
                <a:latin typeface="Arial"/>
                <a:cs typeface="Arial"/>
              </a:rPr>
              <a:t>Александр Майоров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9741" y="2083793"/>
            <a:ext cx="288636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buFont typeface="Wingdings" charset="2"/>
              <a:buChar char="§"/>
            </a:pPr>
            <a:r>
              <a:rPr lang="en-US" sz="1500" dirty="0">
                <a:solidFill>
                  <a:srgbClr val="0070C0"/>
                </a:solidFill>
                <a:latin typeface="Arial"/>
                <a:cs typeface="Arial"/>
              </a:rPr>
              <a:t>twitter, </a:t>
            </a:r>
            <a:r>
              <a:rPr lang="en-US" sz="1500" dirty="0" err="1">
                <a:solidFill>
                  <a:srgbClr val="0070C0"/>
                </a:solidFill>
                <a:latin typeface="Arial"/>
                <a:cs typeface="Arial"/>
              </a:rPr>
              <a:t>github</a:t>
            </a:r>
            <a:r>
              <a:rPr lang="en-US" sz="1500" dirty="0">
                <a:latin typeface="Arial"/>
                <a:cs typeface="Arial"/>
              </a:rPr>
              <a:t>: </a:t>
            </a:r>
            <a:r>
              <a:rPr lang="en-US" sz="1500" dirty="0">
                <a:solidFill>
                  <a:srgbClr val="00B050"/>
                </a:solidFill>
                <a:latin typeface="Arial"/>
                <a:cs typeface="Arial"/>
              </a:rPr>
              <a:t>@</a:t>
            </a:r>
            <a:r>
              <a:rPr lang="en-US" sz="1500" dirty="0" err="1">
                <a:solidFill>
                  <a:srgbClr val="00B050"/>
                </a:solidFill>
                <a:latin typeface="Arial"/>
                <a:cs typeface="Arial"/>
              </a:rPr>
              <a:t>frontdevops</a:t>
            </a:r>
            <a:endParaRPr lang="en-US" sz="150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257175" indent="-257175">
              <a:lnSpc>
                <a:spcPct val="130000"/>
              </a:lnSpc>
              <a:buFont typeface="Wingdings" charset="2"/>
              <a:buChar char="§"/>
            </a:pPr>
            <a:r>
              <a:rPr lang="en-US" sz="1500" dirty="0" err="1">
                <a:solidFill>
                  <a:srgbClr val="0070C0"/>
                </a:solidFill>
                <a:latin typeface="Arial"/>
                <a:cs typeface="Arial"/>
              </a:rPr>
              <a:t>alexander@majorov.su</a:t>
            </a:r>
            <a:endParaRPr lang="en-US" sz="15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9" name="Изображение 8" descr="logo_tut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389" y="360890"/>
            <a:ext cx="1193222" cy="531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9741" y="1668295"/>
            <a:ext cx="371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Developer advocate &amp; technical evangelist in</a:t>
            </a: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/>
              </a:rPr>
              <a:t>Tutu.ru</a:t>
            </a:r>
            <a:endParaRPr lang="ru-RU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9" y="1252795"/>
            <a:ext cx="1555907" cy="158946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50720" y="1989306"/>
            <a:ext cx="53136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b="1" dirty="0" smtClean="0">
                <a:solidFill>
                  <a:srgbClr val="FF0000"/>
                </a:solidFill>
                <a:latin typeface="Arial"/>
                <a:cs typeface="Arial"/>
              </a:rPr>
              <a:t>Секретные слайды</a:t>
            </a:r>
            <a:endParaRPr lang="ru-RU" sz="33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7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Факты про </a:t>
            </a:r>
            <a:r>
              <a:rPr lang="en-US" sz="2250" b="1" dirty="0">
                <a:latin typeface="Arial"/>
                <a:cs typeface="Arial"/>
              </a:rPr>
              <a:t>HTTP</a:t>
            </a:r>
            <a:r>
              <a:rPr lang="en-US" sz="22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/2</a:t>
            </a:r>
            <a:endParaRPr lang="ru-RU" sz="225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81095" y="1097281"/>
            <a:ext cx="568000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§"/>
            </a:pPr>
            <a:r>
              <a:rPr lang="ru-RU" sz="1500" dirty="0">
                <a:latin typeface="Arial"/>
                <a:cs typeface="Arial"/>
              </a:rPr>
              <a:t>Основан на базе </a:t>
            </a:r>
            <a:r>
              <a:rPr lang="ru-RU" sz="1500" dirty="0" err="1">
                <a:latin typeface="Arial"/>
                <a:cs typeface="Arial"/>
              </a:rPr>
              <a:t>Google</a:t>
            </a:r>
            <a:r>
              <a:rPr lang="ru-RU" sz="1500" dirty="0">
                <a:latin typeface="Arial"/>
                <a:cs typeface="Arial"/>
              </a:rPr>
              <a:t> SPDY</a:t>
            </a:r>
            <a:endParaRPr lang="en-US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endParaRPr lang="ru-RU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r>
              <a:rPr lang="ru-RU" sz="1500" dirty="0">
                <a:latin typeface="Arial"/>
                <a:cs typeface="Arial"/>
              </a:rPr>
              <a:t>Стандартизован в мае 2015 (RFC 7540, 7541)</a:t>
            </a:r>
            <a:endParaRPr lang="en-US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endParaRPr lang="ru-RU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r>
              <a:rPr lang="ru-RU" sz="1500" dirty="0">
                <a:latin typeface="Arial"/>
                <a:cs typeface="Arial"/>
              </a:rPr>
              <a:t>Может работать поверх TCP (h2c), но браузеры умеют только поверх TLS (</a:t>
            </a:r>
            <a:r>
              <a:rPr lang="ru-RU" sz="1500" dirty="0" smtClean="0">
                <a:latin typeface="Arial"/>
                <a:cs typeface="Arial"/>
              </a:rPr>
              <a:t>h2</a:t>
            </a:r>
            <a:r>
              <a:rPr lang="en-US" sz="1500" dirty="0" smtClean="0">
                <a:latin typeface="Arial"/>
                <a:cs typeface="Arial"/>
              </a:rPr>
              <a:t> with ALPN</a:t>
            </a:r>
            <a:r>
              <a:rPr lang="ru-RU" sz="1500" dirty="0" smtClean="0">
                <a:latin typeface="Arial"/>
                <a:cs typeface="Arial"/>
              </a:rPr>
              <a:t>)</a:t>
            </a:r>
            <a:endParaRPr lang="en-US" sz="1500" dirty="0" smtClean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endParaRPr lang="en-US" sz="1500" dirty="0" smtClean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r>
              <a:rPr lang="ru-RU" sz="1500" dirty="0" smtClean="0">
                <a:latin typeface="Arial"/>
                <a:cs typeface="Arial"/>
              </a:rPr>
              <a:t>Больше </a:t>
            </a:r>
            <a:r>
              <a:rPr lang="ru-RU" sz="1500" dirty="0">
                <a:latin typeface="Arial"/>
                <a:cs typeface="Arial"/>
              </a:rPr>
              <a:t>не будет минорных версий</a:t>
            </a:r>
            <a:endParaRPr lang="ru-RU" sz="1500" dirty="0">
              <a:latin typeface="Arial"/>
              <a:cs typeface="Arial"/>
            </a:endParaRPr>
          </a:p>
          <a:p>
            <a:r>
              <a:rPr lang="ru-RU" sz="1500" dirty="0">
                <a:latin typeface="Arial"/>
                <a:cs typeface="Arial"/>
              </a:rPr>
              <a:t/>
            </a:r>
            <a:br>
              <a:rPr lang="ru-RU" sz="1500" dirty="0">
                <a:latin typeface="Arial"/>
                <a:cs typeface="Arial"/>
              </a:rPr>
            </a:br>
            <a:endParaRPr lang="ru-RU" sz="1500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1" y="1097281"/>
            <a:ext cx="2253614" cy="1214021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5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50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422418" y="187365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HTTP/1.1</a:t>
            </a:r>
            <a:endParaRPr lang="ru-RU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1" y="645875"/>
            <a:ext cx="7112496" cy="4121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1888" y="21234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VS</a:t>
            </a:r>
            <a:endParaRPr lang="ru-R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431280" y="187365"/>
            <a:ext cx="86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HTTP/2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TLS </a:t>
            </a:r>
            <a:r>
              <a:rPr lang="ru-RU" sz="2250" b="1" dirty="0">
                <a:latin typeface="Arial"/>
                <a:cs typeface="Arial"/>
              </a:rPr>
              <a:t>или </a:t>
            </a:r>
            <a:r>
              <a:rPr lang="en-US" sz="2250" b="1" dirty="0">
                <a:latin typeface="Arial"/>
                <a:cs typeface="Arial"/>
              </a:rPr>
              <a:t>SSL ?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58057" y="1280394"/>
            <a:ext cx="401424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Arial"/>
                <a:cs typeface="Arial"/>
              </a:rPr>
              <a:t>TLS </a:t>
            </a:r>
            <a:r>
              <a:rPr lang="en-US" sz="1500" dirty="0">
                <a:latin typeface="Arial"/>
                <a:cs typeface="Arial"/>
              </a:rPr>
              <a:t>- </a:t>
            </a:r>
            <a:r>
              <a:rPr lang="ru-RU" sz="1500" dirty="0" err="1">
                <a:latin typeface="Arial"/>
                <a:cs typeface="Arial"/>
              </a:rPr>
              <a:t>transport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dirty="0" err="1">
                <a:latin typeface="Arial"/>
                <a:cs typeface="Arial"/>
              </a:rPr>
              <a:t>layer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dirty="0" err="1">
                <a:latin typeface="Arial"/>
                <a:cs typeface="Arial"/>
              </a:rPr>
              <a:t>security</a:t>
            </a:r>
            <a:r>
              <a:rPr lang="en-US" sz="1500" dirty="0">
                <a:latin typeface="Arial"/>
                <a:cs typeface="Arial"/>
              </a:rPr>
              <a:t>,</a:t>
            </a:r>
            <a:r>
              <a:rPr lang="ru-RU" sz="1500" dirty="0">
                <a:latin typeface="Arial"/>
                <a:cs typeface="Arial"/>
              </a:rPr>
              <a:t> основан на протоколе SSL (</a:t>
            </a:r>
            <a:r>
              <a:rPr lang="ru-RU" sz="1500" dirty="0" err="1">
                <a:latin typeface="Arial"/>
                <a:cs typeface="Arial"/>
              </a:rPr>
              <a:t>Secure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dirty="0" err="1">
                <a:latin typeface="Arial"/>
                <a:cs typeface="Arial"/>
              </a:rPr>
              <a:t>Sockets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dirty="0" err="1">
                <a:latin typeface="Arial"/>
                <a:cs typeface="Arial"/>
              </a:rPr>
              <a:t>Layer</a:t>
            </a:r>
            <a:r>
              <a:rPr lang="ru-RU" sz="1500" dirty="0">
                <a:latin typeface="Arial"/>
                <a:cs typeface="Arial"/>
              </a:rPr>
              <a:t>)</a:t>
            </a:r>
            <a:r>
              <a:rPr lang="en-US" sz="1500" dirty="0">
                <a:latin typeface="Arial"/>
                <a:cs typeface="Arial"/>
              </a:rPr>
              <a:t>.</a:t>
            </a:r>
          </a:p>
          <a:p>
            <a:pPr marL="257175" indent="-257175">
              <a:buFont typeface="Wingdings" charset="2"/>
              <a:buChar char="§"/>
            </a:pPr>
            <a:endParaRPr lang="ru-RU" sz="1500" dirty="0">
              <a:latin typeface="Arial"/>
              <a:cs typeface="Arial"/>
            </a:endParaRPr>
          </a:p>
          <a:p>
            <a:r>
              <a:rPr lang="ru-RU" sz="1500" dirty="0">
                <a:latin typeface="Arial"/>
                <a:cs typeface="Arial"/>
              </a:rPr>
              <a:t>На данный момент последняя версия – TLS 1.2, выпущена в августе 2008 года.</a:t>
            </a:r>
            <a:endParaRPr lang="en-US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endParaRPr lang="ru-RU" sz="1500" dirty="0">
              <a:latin typeface="Arial"/>
              <a:cs typeface="Arial"/>
            </a:endParaRPr>
          </a:p>
          <a:p>
            <a:r>
              <a:rPr lang="ru-RU" sz="1500" dirty="0">
                <a:latin typeface="Arial"/>
                <a:cs typeface="Arial"/>
              </a:rPr>
              <a:t>Простым языком: TLS это другая версия SSL и он лучше :)</a:t>
            </a:r>
          </a:p>
          <a:p>
            <a:r>
              <a:rPr lang="ru-RU" sz="1500" dirty="0">
                <a:latin typeface="Arial"/>
                <a:cs typeface="Arial"/>
              </a:rPr>
              <a:t/>
            </a:r>
            <a:br>
              <a:rPr lang="ru-RU" sz="1500" dirty="0">
                <a:latin typeface="Arial"/>
                <a:cs typeface="Arial"/>
              </a:rPr>
            </a:br>
            <a:endParaRPr lang="ru-RU" sz="1500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03" y="1280393"/>
            <a:ext cx="1711478" cy="189738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6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548950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Ключевые особенности</a:t>
            </a:r>
            <a:r>
              <a:rPr lang="en-US" sz="2250" b="1" dirty="0">
                <a:latin typeface="Arial"/>
                <a:cs typeface="Arial"/>
              </a:rPr>
              <a:t> HTTP/2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12520" y="1229828"/>
            <a:ext cx="650748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fontAlgn="base">
              <a:buFont typeface="Wingdings" charset="2"/>
              <a:buChar char="§"/>
            </a:pPr>
            <a:r>
              <a:rPr lang="ru-RU" sz="2100" dirty="0" smtClean="0"/>
              <a:t>Транспортная надстройка над </a:t>
            </a:r>
            <a:r>
              <a:rPr lang="ru-RU" sz="2100" dirty="0"/>
              <a:t>HTTP/1.x</a:t>
            </a:r>
          </a:p>
          <a:p>
            <a:pPr marL="257175" indent="-257175" fontAlgn="base">
              <a:buFont typeface="Wingdings" charset="2"/>
              <a:buChar char="§"/>
            </a:pPr>
            <a:r>
              <a:rPr lang="ru-RU" sz="2100" dirty="0"/>
              <a:t>Сжатие заголовков</a:t>
            </a:r>
          </a:p>
          <a:p>
            <a:pPr marL="257175" indent="-257175" fontAlgn="base">
              <a:buFont typeface="Wingdings" charset="2"/>
              <a:buChar char="§"/>
            </a:pPr>
            <a:r>
              <a:rPr lang="ru-RU" sz="2100" dirty="0"/>
              <a:t>Бинарный формат</a:t>
            </a:r>
          </a:p>
          <a:p>
            <a:pPr marL="257175" indent="-257175" fontAlgn="base">
              <a:buFont typeface="Wingdings" charset="2"/>
              <a:buChar char="§"/>
            </a:pPr>
            <a:r>
              <a:rPr lang="ru-RU" sz="2100" dirty="0"/>
              <a:t>Мультиплексирование</a:t>
            </a:r>
          </a:p>
          <a:p>
            <a:pPr marL="257175" indent="-257175" fontAlgn="base">
              <a:buFont typeface="Wingdings" charset="2"/>
              <a:buChar char="§"/>
            </a:pPr>
            <a:r>
              <a:rPr lang="ru-RU" sz="2100" dirty="0" err="1"/>
              <a:t>Приоритезация</a:t>
            </a:r>
            <a:endParaRPr lang="ru-RU" sz="2100" dirty="0"/>
          </a:p>
          <a:p>
            <a:r>
              <a:rPr lang="ru-RU" sz="1500" dirty="0">
                <a:latin typeface="Arial"/>
                <a:cs typeface="Arial"/>
              </a:rPr>
              <a:t/>
            </a:r>
            <a:br>
              <a:rPr lang="ru-RU" sz="1500" dirty="0">
                <a:latin typeface="Arial"/>
                <a:cs typeface="Arial"/>
              </a:rPr>
            </a:br>
            <a:endParaRPr lang="ru-RU" sz="1500" dirty="0">
              <a:latin typeface="Arial"/>
              <a:cs typeface="Arial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16" y="1280394"/>
            <a:ext cx="1188488" cy="1188488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0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0154" y="27988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Надстройка над </a:t>
            </a:r>
            <a:r>
              <a:rPr lang="en-US" sz="2250" b="1" dirty="0">
                <a:latin typeface="Arial"/>
                <a:cs typeface="Arial"/>
              </a:rPr>
              <a:t>HTTP/1.x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56" y="827464"/>
            <a:ext cx="5771445" cy="3687386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60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2318" y="382910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Бинарный формат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27465"/>
            <a:ext cx="5172075" cy="3933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4540" y="2794377"/>
            <a:ext cx="10591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HTTP/2</a:t>
            </a:r>
            <a:endParaRPr lang="ru-RU" sz="135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62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</TotalTime>
  <Words>1685</Words>
  <Application>Microsoft Macintosh PowerPoint</Application>
  <PresentationFormat>Экран (16:9)</PresentationFormat>
  <Paragraphs>381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7" baseType="lpstr">
      <vt:lpstr>Andale Mono</vt:lpstr>
      <vt:lpstr>Calibri</vt:lpstr>
      <vt:lpstr>Courier</vt:lpstr>
      <vt:lpstr>Mangal</vt:lpstr>
      <vt:lpstr>Wingdings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</dc:creator>
  <cp:lastModifiedBy>Александр Майоров</cp:lastModifiedBy>
  <cp:revision>124</cp:revision>
  <cp:lastPrinted>2016-09-24T10:23:27Z</cp:lastPrinted>
  <dcterms:created xsi:type="dcterms:W3CDTF">2016-02-10T10:48:55Z</dcterms:created>
  <dcterms:modified xsi:type="dcterms:W3CDTF">2016-09-24T10:30:17Z</dcterms:modified>
</cp:coreProperties>
</file>